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7559675" cy="10691813"/>
  <p:notesSz cx="6858000" cy="9144000"/>
  <p:defaultTextStyle>
    <a:defPPr>
      <a:defRPr lang="fr-FR"/>
    </a:defPPr>
    <a:lvl1pPr marL="0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1pPr>
    <a:lvl2pPr marL="647478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2pPr>
    <a:lvl3pPr marL="1294956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3pPr>
    <a:lvl4pPr marL="1942433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4pPr>
    <a:lvl5pPr marL="2589912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5pPr>
    <a:lvl6pPr marL="3237390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6pPr>
    <a:lvl7pPr marL="3884868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7pPr>
    <a:lvl8pPr marL="4532345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8pPr>
    <a:lvl9pPr marL="5179823" algn="l" defTabSz="1294956" rtl="0" eaLnBrk="1" latinLnBrk="0" hangingPunct="1">
      <a:defRPr sz="25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TO" id="{BC41691F-DE54-8D43-97BB-32E28E1C0AC1}">
          <p14:sldIdLst>
            <p14:sldId id="257"/>
          </p14:sldIdLst>
        </p14:section>
        <p14:section name="VERSO" id="{180A86ED-2804-2145-AF50-CA181FA8960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96292"/>
  </p:normalViewPr>
  <p:slideViewPr>
    <p:cSldViewPr snapToGrid="0">
      <p:cViewPr varScale="1">
        <p:scale>
          <a:sx n="94" d="100"/>
          <a:sy n="94" d="100"/>
        </p:scale>
        <p:origin x="4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812800"/>
            <a:ext cx="28321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282474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485236A0-756D-4A8C-B40C-918312B4584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1pPr>
    <a:lvl2pPr marL="647478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2pPr>
    <a:lvl3pPr marL="1294956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3pPr>
    <a:lvl4pPr marL="1942433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4pPr>
    <a:lvl5pPr marL="2589912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5pPr>
    <a:lvl6pPr marL="3237390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6pPr>
    <a:lvl7pPr marL="3884868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7pPr>
    <a:lvl8pPr marL="4532345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8pPr>
    <a:lvl9pPr marL="5179823" algn="l" defTabSz="1294956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ln w="0">
            <a:noFill/>
          </a:ln>
        </p:spPr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Bloc marque RF Cerema bloqué. Ne peut pas être modifié en position ni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en taille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Police d’écriture à utiliser : Arial uniquement !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Toutes les couleurs du thème sont les couleurs Cerema. Ne pas utiliser d’autres couleurs que celles disponibles dans la palette de ce modèle.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Essayer de ne pas mettre plus de 3 couleurs dans un document.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Photos modifiables : faire clic droit &gt; Changer d’image &gt; A partir d’un fichier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Différents types de bloc texte possibles :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blanc, texte bleu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bleu, texte blanc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blanc, texte bleu, encadré bleu ou Orange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Eviter d’écrire le texte en Orange Cerema car cela sera moins lisible.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Par contre, le titre et/ou le sous-titre peuvent être mis en Orange ou dans une autre couleur Cerema.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Dans ce modèle, la taille du titre est de 18 pt, le sous-titre est en 15 pt et le texte est en 8 pt.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Attention : Essayer de ne pas trop charger le poster afin que cela reste le plus lisible possible.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Pour les graphiques ou tableaux, essayer de ne prendre qu’une couleur et ses dégradés.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Mettre les logos des partenaires en bas de la page. Le cadre peut être agrandi ou réduit en largeur suivant le nombre de logos à intégrer</a:t>
            </a:r>
            <a:endParaRPr lang="fr-FR" sz="3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022F12-8EE4-47C4-A498-D4963BB357FC}" type="slidenum">
              <a:rPr lang="fr-FR" sz="1200" b="0" strike="noStrike" spc="-1">
                <a:latin typeface="Times New Roman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ln w="0">
            <a:noFill/>
          </a:ln>
        </p:spPr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Bloc marque RF Cerema bloqué. Ne peut pas être modifié en position ni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en taille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Police d’écriture à utiliser : Arial uniquement !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Toutes les couleurs du thème sont les couleurs Cerema. Ne pas utiliser d’autres couleurs que celles disponibles dans la palette de ce modèle.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Essayer de ne pas mettre plus de 3 couleurs dans un document.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Photos modifiables : faire clic droit &gt; Changer d’image &gt; A partir d’un fichier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Différents types de bloc texte possibles :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blanc, texte bleu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bleu, texte blanc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&gt; Fond blanc, texte bleu, encadré bleu ou Orange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Eviter d’écrire le texte en Orange Cerema car cela sera moins lisible.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Par contre, le titre et/ou le sous-titre peuvent être mis en Orange ou dans une autre couleur Cerema.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Dans ce modèle, la taille du titre est de 18 pt, le sous-titre est en 15 pt et le texte est en 8 pt.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Attention : Essayer de ne pas trop charger le poster afin que cela reste le plus lisible possible.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Pour les graphiques ou tableaux, essayer de ne prendre qu’une couleur et ses dégradés. </a:t>
            </a: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br>
              <a:rPr sz="300"/>
            </a:br>
            <a:endParaRPr lang="fr-FR" sz="3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fr-FR" sz="300" b="0" strike="noStrike" spc="-1">
                <a:solidFill>
                  <a:srgbClr val="000000"/>
                </a:solidFill>
                <a:latin typeface="+mn-lt"/>
                <a:ea typeface="+mn-ea"/>
              </a:rPr>
              <a:t>Mettre les logos des partenaires en bas de la page. Le cadre peut être agrandi ou réduit en largeur suivant le nombre de logos à intégrer</a:t>
            </a:r>
            <a:endParaRPr lang="fr-FR" sz="3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C5A6FA-D797-48AB-85BC-1C63753F80FE}" type="slidenum">
              <a:rPr lang="fr-FR" sz="1200" b="0" strike="noStrike" spc="-1">
                <a:latin typeface="Times New Roman"/>
              </a:rPr>
              <a:t>2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81168C99-B14E-89B9-5A1D-4B3D0D206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19" y="188948"/>
            <a:ext cx="1929114" cy="11503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54A78C-23FB-F8CE-5E7C-F23A6E753B10}"/>
              </a:ext>
            </a:extLst>
          </p:cNvPr>
          <p:cNvSpPr/>
          <p:nvPr userDrawn="1"/>
        </p:nvSpPr>
        <p:spPr>
          <a:xfrm>
            <a:off x="0" y="10169361"/>
            <a:ext cx="7559675" cy="517738"/>
          </a:xfrm>
          <a:prstGeom prst="rect">
            <a:avLst/>
          </a:prstGeom>
          <a:solidFill>
            <a:srgbClr val="BBBB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11" b="1" dirty="0"/>
              <a:t>CHALLENGE D’ÉCONOMIES D’ÉNERGIE DES BÂTIMENTS DE L’ÉTAT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7C76F9-4B43-5C25-6CB6-2D7CE6248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25"/>
          <a:stretch/>
        </p:blipFill>
        <p:spPr bwMode="auto">
          <a:xfrm>
            <a:off x="2951124" y="9795356"/>
            <a:ext cx="1486815" cy="67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8AB87B-384E-5B80-ED56-C92491849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04" b="27287"/>
          <a:stretch/>
        </p:blipFill>
        <p:spPr bwMode="auto">
          <a:xfrm>
            <a:off x="4784642" y="9783973"/>
            <a:ext cx="1109190" cy="55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8F5B69-6DAF-E8CB-E766-F51003AA14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189" y="9615856"/>
            <a:ext cx="953406" cy="851539"/>
          </a:xfrm>
          <a:prstGeom prst="rect">
            <a:avLst/>
          </a:prstGeom>
        </p:spPr>
      </p:pic>
      <p:pic>
        <p:nvPicPr>
          <p:cNvPr id="6" name="Image 5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DBA14EF6-A5C4-A0D8-923A-96BDD3CFED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30" y="9615856"/>
            <a:ext cx="1317944" cy="786323"/>
          </a:xfrm>
          <a:prstGeom prst="rect">
            <a:avLst/>
          </a:prstGeom>
        </p:spPr>
      </p:pic>
      <p:pic>
        <p:nvPicPr>
          <p:cNvPr id="9" name="Image 8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FB909085-316F-FCAA-1595-0B41081B1B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127" y="9729519"/>
            <a:ext cx="828155" cy="737876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C86EB5-8AD4-CF1E-FC5B-F061DDA9519D}"/>
              </a:ext>
            </a:extLst>
          </p:cNvPr>
          <p:cNvCxnSpPr/>
          <p:nvPr userDrawn="1"/>
        </p:nvCxnSpPr>
        <p:spPr>
          <a:xfrm>
            <a:off x="6240534" y="9627238"/>
            <a:ext cx="0" cy="84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/>
          <p:nvPr/>
        </p:nvSpPr>
        <p:spPr>
          <a:xfrm>
            <a:off x="576720" y="2779992"/>
            <a:ext cx="3125211" cy="6232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sldNum" idx="1"/>
          </p:nvPr>
        </p:nvSpPr>
        <p:spPr>
          <a:xfrm>
            <a:off x="519507" y="10281384"/>
            <a:ext cx="3417912" cy="2214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>
              <a:lnSpc>
                <a:spcPct val="100000"/>
              </a:lnSpc>
              <a:buNone/>
              <a:defRPr lang="fr-FR" sz="2501" b="0" strike="noStrike" spc="-1">
                <a:solidFill>
                  <a:srgbClr val="C6BFD8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2501" b="0" strike="noStrike" spc="-1">
                <a:solidFill>
                  <a:srgbClr val="C6BFD8"/>
                </a:solidFill>
                <a:latin typeface="Arial"/>
              </a:rPr>
              <a:t>Bas de page</a:t>
            </a:r>
            <a:endParaRPr lang="fr-FR" sz="2501" b="0" strike="noStrike" spc="-1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519507" y="1381341"/>
            <a:ext cx="3259558" cy="408852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487" b="1" strike="noStrike" spc="-1">
                <a:solidFill>
                  <a:srgbClr val="282474"/>
                </a:solidFill>
                <a:latin typeface="Arial"/>
              </a:rPr>
              <a:t>TITRE DU POSTER</a:t>
            </a:r>
            <a:endParaRPr lang="en-US" sz="2487" b="0" strike="noStrike" spc="-1">
              <a:solidFill>
                <a:srgbClr val="282474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19507" y="1977052"/>
            <a:ext cx="3259558" cy="40885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584"/>
              </a:spcBef>
              <a:buNone/>
              <a:tabLst>
                <a:tab pos="0" algn="l"/>
              </a:tabLst>
            </a:pPr>
            <a:r>
              <a:rPr lang="fr-FR" sz="2263" b="0" strike="noStrike" spc="-1">
                <a:solidFill>
                  <a:srgbClr val="282474"/>
                </a:solidFill>
                <a:latin typeface="Arial"/>
              </a:rPr>
              <a:t>Sous-titre</a:t>
            </a:r>
            <a:endParaRPr lang="en-US" sz="2263" b="0" strike="noStrike" spc="-1">
              <a:solidFill>
                <a:srgbClr val="282474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1270353" rtl="0" eaLnBrk="1" latinLnBrk="0" hangingPunct="1">
        <a:lnSpc>
          <a:spcPct val="90000"/>
        </a:lnSpc>
        <a:spcBef>
          <a:spcPct val="0"/>
        </a:spcBef>
        <a:buNone/>
        <a:defRPr sz="61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88" indent="-317588" algn="l" defTabSz="12703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None/>
        <a:tabLst>
          <a:tab pos="0" algn="l"/>
        </a:tabLst>
        <a:defRPr sz="3890" kern="1200">
          <a:solidFill>
            <a:schemeClr val="tx1"/>
          </a:solidFill>
          <a:latin typeface="+mn-lt"/>
          <a:ea typeface="+mn-ea"/>
          <a:cs typeface="+mn-cs"/>
        </a:defRPr>
      </a:lvl1pPr>
      <a:lvl2pPr marL="952765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942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3117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4pPr>
      <a:lvl5pPr marL="2858294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5pPr>
      <a:lvl6pPr marL="3493471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6pPr>
      <a:lvl7pPr marL="4128647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7pPr>
      <a:lvl8pPr marL="4763824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8pPr>
      <a:lvl9pPr marL="5399001" indent="-317588" algn="l" defTabSz="127035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1pPr>
      <a:lvl2pPr marL="635177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2pPr>
      <a:lvl3pPr marL="1270353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3pPr>
      <a:lvl4pPr marL="1905530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4pPr>
      <a:lvl5pPr marL="2540706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5pPr>
      <a:lvl6pPr marL="3175882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6pPr>
      <a:lvl7pPr marL="3811059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7pPr>
      <a:lvl8pPr marL="4446236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8pPr>
      <a:lvl9pPr marL="5081412" algn="l" defTabSz="1270353" rtl="0" eaLnBrk="1" latinLnBrk="0" hangingPunct="1">
        <a:defRPr sz="25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7.emf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5DA950-3918-1B42-533D-1201C5B2E800}"/>
              </a:ext>
            </a:extLst>
          </p:cNvPr>
          <p:cNvSpPr/>
          <p:nvPr/>
        </p:nvSpPr>
        <p:spPr>
          <a:xfrm>
            <a:off x="390658" y="3536328"/>
            <a:ext cx="6645595" cy="565141"/>
          </a:xfrm>
          <a:prstGeom prst="rect">
            <a:avLst/>
          </a:prstGeom>
          <a:solidFill>
            <a:schemeClr val="accent1">
              <a:alpha val="30875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751"/>
          </a:p>
        </p:txBody>
      </p:sp>
      <p:pic>
        <p:nvPicPr>
          <p:cNvPr id="71" name="Image 3" descr="Personnes dans un bâtiment avec dôme en ver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0051"/>
            <a:ext cx="7559675" cy="2355299"/>
          </a:xfrm>
          <a:prstGeom prst="rect">
            <a:avLst/>
          </a:prstGeom>
          <a:ln w="0">
            <a:noFill/>
          </a:ln>
        </p:spPr>
      </p:pic>
      <p:sp>
        <p:nvSpPr>
          <p:cNvPr id="73" name="ZoneTexte 5"/>
          <p:cNvSpPr/>
          <p:nvPr/>
        </p:nvSpPr>
        <p:spPr>
          <a:xfrm>
            <a:off x="322420" y="4968839"/>
            <a:ext cx="3385509" cy="250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marR="48660" algn="just"/>
            <a:r>
              <a:rPr lang="fr-FR" sz="1187" b="1" i="1" spc="-1" dirty="0">
                <a:solidFill>
                  <a:srgbClr val="292574"/>
                </a:solidFill>
                <a:latin typeface="Arial"/>
              </a:rPr>
              <a:t>Chapeau </a:t>
            </a:r>
          </a:p>
          <a:p>
            <a:pPr marR="48660" algn="just"/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Quibus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occurrere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bene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pertinax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miles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explicatis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ordinibus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parans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hastisque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feriens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scuta qui habitus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iram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pugnantium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concitat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et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dolorem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proximos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iam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solido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locari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cunctorum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.</a:t>
            </a:r>
            <a:r>
              <a:rPr lang="fr-FR" sz="1187" b="1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 </a:t>
            </a:r>
          </a:p>
          <a:p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Ergo ego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senator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inimicus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si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ita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vultis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homini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amicus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esse,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sicut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semper fui, rei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debeo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Quid? si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ipsas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inimicitias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depono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rei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causa,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quis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me tandem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iure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87" b="1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reprehendet</a:t>
            </a:r>
            <a:r>
              <a:rPr lang="fr-FR" sz="1187" b="1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fr-FR" sz="1187" b="1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187" b="1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187" b="1" spc="-1" dirty="0">
              <a:latin typeface="Arial"/>
            </a:endParaRPr>
          </a:p>
        </p:txBody>
      </p:sp>
      <p:sp>
        <p:nvSpPr>
          <p:cNvPr id="84" name="ZoneTexte 48"/>
          <p:cNvSpPr/>
          <p:nvPr/>
        </p:nvSpPr>
        <p:spPr>
          <a:xfrm>
            <a:off x="322420" y="7213429"/>
            <a:ext cx="3385509" cy="27746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marL="485232" marR="48660" algn="just">
              <a:spcBef>
                <a:spcPts val="648"/>
              </a:spcBef>
              <a:spcAft>
                <a:spcPts val="1079"/>
              </a:spcAft>
            </a:pPr>
            <a:r>
              <a:rPr lang="fr-FR" sz="1511" b="1" kern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511" b="1" kern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Empersummorum</a:t>
            </a:r>
            <a:r>
              <a:rPr lang="fr-FR" sz="1511" b="1" kern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511" b="1" kern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homium</a:t>
            </a:r>
            <a:endParaRPr lang="fr-FR" sz="1187" b="1" kern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Ergo ego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senator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si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vultis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homini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amicus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esse,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sicut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semper fui, rei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debeo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Quid? si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ipsas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inimicitias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depono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causa,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me tandem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iure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reprehendet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praeser-tim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cum ego omnium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consiliorum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atque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factorum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exempla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semper ex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summorum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homi-num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consiliis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atque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factis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censuerim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petenda</a:t>
            </a:r>
            <a:endParaRPr lang="fr-FR" sz="1133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Indumentorum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extollunt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ultimum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primo ignorantes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victu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per nec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feracium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abunde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opposita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severitate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nec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indumentorum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opibus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quaerente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annuos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quaerente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saevissima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sua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discrepantes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 se</a:t>
            </a:r>
            <a:r>
              <a:rPr lang="fr-FR" sz="1187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187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246076-DE86-5C0A-116D-5B5789169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362"/>
          <a:stretch/>
        </p:blipFill>
        <p:spPr bwMode="auto">
          <a:xfrm rot="10800000">
            <a:off x="6626396" y="1420051"/>
            <a:ext cx="952479" cy="235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ED396F2-4181-0FEE-2FEB-B9263E96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5" y="-511683"/>
            <a:ext cx="148152" cy="6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94" tIns="164438" rIns="47961" bIns="4934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75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0827B-0465-4A3B-6AFA-5E04985926F4}"/>
              </a:ext>
            </a:extLst>
          </p:cNvPr>
          <p:cNvSpPr/>
          <p:nvPr/>
        </p:nvSpPr>
        <p:spPr>
          <a:xfrm>
            <a:off x="523422" y="3381557"/>
            <a:ext cx="7036254" cy="609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2751"/>
          </a:p>
        </p:txBody>
      </p:sp>
      <p:sp>
        <p:nvSpPr>
          <p:cNvPr id="8" name="Zone de texte 7">
            <a:extLst>
              <a:ext uri="{FF2B5EF4-FFF2-40B4-BE49-F238E27FC236}">
                <a16:creationId xmlns:a16="http://schemas.microsoft.com/office/drawing/2014/main" id="{0A777CC1-72CE-2565-0121-623327923599}"/>
              </a:ext>
            </a:extLst>
          </p:cNvPr>
          <p:cNvSpPr txBox="1"/>
          <p:nvPr/>
        </p:nvSpPr>
        <p:spPr>
          <a:xfrm>
            <a:off x="563593" y="3438123"/>
            <a:ext cx="6605424" cy="5270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159" kern="1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TITRE DE LA FICHE / RETOUR D’EXPÉRIENCE</a:t>
            </a:r>
            <a:endParaRPr lang="fr-FR" sz="2159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Graphique 42" descr="Plante avec un remplissage uni">
            <a:extLst>
              <a:ext uri="{FF2B5EF4-FFF2-40B4-BE49-F238E27FC236}">
                <a16:creationId xmlns:a16="http://schemas.microsoft.com/office/drawing/2014/main" id="{9FF28706-5994-D38F-37C5-48299C533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369" y="7150310"/>
            <a:ext cx="396831" cy="396831"/>
          </a:xfrm>
          <a:prstGeom prst="rect">
            <a:avLst/>
          </a:prstGeom>
        </p:spPr>
      </p:pic>
      <p:sp>
        <p:nvSpPr>
          <p:cNvPr id="19" name="ZoneTexte 48">
            <a:extLst>
              <a:ext uri="{FF2B5EF4-FFF2-40B4-BE49-F238E27FC236}">
                <a16:creationId xmlns:a16="http://schemas.microsoft.com/office/drawing/2014/main" id="{752D99AB-3B23-482F-C914-30AA54C3999B}"/>
              </a:ext>
            </a:extLst>
          </p:cNvPr>
          <p:cNvSpPr/>
          <p:nvPr/>
        </p:nvSpPr>
        <p:spPr>
          <a:xfrm>
            <a:off x="3851748" y="5105644"/>
            <a:ext cx="3492184" cy="46226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marL="485232" algn="just">
              <a:spcBef>
                <a:spcPts val="648"/>
              </a:spcBef>
              <a:spcAft>
                <a:spcPts val="1079"/>
              </a:spcAft>
            </a:pPr>
            <a:r>
              <a:rPr lang="fr-FR" sz="1511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Praesertim</a:t>
            </a:r>
            <a:r>
              <a:rPr lang="fr-FR" sz="1511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cum ego omnium</a:t>
            </a:r>
          </a:p>
          <a:p>
            <a:pPr marR="48660" algn="just"/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Ergo ego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senator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si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vultis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homini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amicus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esse,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sicut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semper fui, rei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debeo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Quid? si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ipsas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inimicitias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depono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rei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causa,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me tandem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iure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reprehendet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praeser-tim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cum ego omnium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consiliorum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atque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factorum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exempla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semper ex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summorum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homi-num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consiliis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atque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factis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mihi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censuerim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petenda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48660" algn="just"/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Circa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dies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Lollianus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primae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lanuginis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adulescens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Lampadi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filius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ex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praefecto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exploratius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causam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Maximino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spectante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convictus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codicem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noxiarum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artium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nondum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per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aetatem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firmato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consilio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descripsisse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exulque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mittendus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ut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sperabatur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patris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inpulsu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provocavit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ad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principem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et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iussus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ad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comitatum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duci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de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fumo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ut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aiunt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in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flammam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traditus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Phalangio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Baeticae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consulari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cecidit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funesti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carnificis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manu.</a:t>
            </a:r>
          </a:p>
          <a:p>
            <a:pPr marL="370092" marR="48660" indent="-370092" algn="just">
              <a:spcBef>
                <a:spcPts val="432"/>
              </a:spcBef>
              <a:spcAft>
                <a:spcPts val="432"/>
              </a:spcAft>
              <a:buClr>
                <a:srgbClr val="282474"/>
              </a:buClr>
              <a:buSzPts val="1200"/>
              <a:buFont typeface="Symbol" pitchFamily="2" charset="2"/>
              <a:buChar char=""/>
            </a:pP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Puce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</a:t>
            </a: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niveau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1</a:t>
            </a:r>
            <a:endParaRPr lang="fr-FR" sz="1133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Wingdings 3" pitchFamily="2" charset="2"/>
            </a:endParaRPr>
          </a:p>
          <a:p>
            <a:pPr marL="801866" marR="48660" lvl="1" indent="-308410" algn="just">
              <a:spcBef>
                <a:spcPts val="432"/>
              </a:spcBef>
              <a:spcAft>
                <a:spcPts val="432"/>
              </a:spcAft>
              <a:buFont typeface="Courier New" panose="02070309020205020404" pitchFamily="49" charset="0"/>
              <a:buChar char="o"/>
            </a:pP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Puce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niveau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fr-FR" sz="1133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1866" marR="48660" lvl="1" indent="-308410" algn="just">
              <a:spcBef>
                <a:spcPts val="432"/>
              </a:spcBef>
              <a:spcAft>
                <a:spcPts val="432"/>
              </a:spcAft>
              <a:buFont typeface="Courier New" panose="02070309020205020404" pitchFamily="49" charset="0"/>
              <a:buChar char="o"/>
            </a:pP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Puce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niveau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fr-FR" sz="1133" kern="100" dirty="0">
              <a:solidFill>
                <a:srgbClr val="282474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70092" marR="48660" indent="-370092" algn="just">
              <a:spcBef>
                <a:spcPts val="432"/>
              </a:spcBef>
              <a:spcAft>
                <a:spcPts val="432"/>
              </a:spcAft>
              <a:buClr>
                <a:srgbClr val="282474"/>
              </a:buClr>
              <a:buSzPts val="1200"/>
              <a:buFont typeface="Symbol" pitchFamily="2" charset="2"/>
              <a:buChar char=""/>
            </a:pP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Puce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</a:t>
            </a: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niveau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1 </a:t>
            </a:r>
          </a:p>
          <a:p>
            <a:pPr marL="370092" marR="48660" indent="-370092" algn="just">
              <a:spcBef>
                <a:spcPts val="432"/>
              </a:spcBef>
              <a:spcAft>
                <a:spcPts val="432"/>
              </a:spcAft>
              <a:buClr>
                <a:srgbClr val="282474"/>
              </a:buClr>
              <a:buSzPts val="1200"/>
              <a:buFont typeface="Symbol" pitchFamily="2" charset="2"/>
              <a:buChar char=""/>
            </a:pP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Puce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</a:t>
            </a:r>
            <a:r>
              <a:rPr lang="pt-PT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niveau</a:t>
            </a:r>
            <a:r>
              <a:rPr lang="pt-PT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Wingdings 3" pitchFamily="2" charset="2"/>
              </a:rPr>
              <a:t> 1</a:t>
            </a:r>
          </a:p>
        </p:txBody>
      </p:sp>
      <p:pic>
        <p:nvPicPr>
          <p:cNvPr id="20" name="Graphique 40" descr="Banque avec un remplissage uni">
            <a:extLst>
              <a:ext uri="{FF2B5EF4-FFF2-40B4-BE49-F238E27FC236}">
                <a16:creationId xmlns:a16="http://schemas.microsoft.com/office/drawing/2014/main" id="{F6BCC962-770B-AD05-8899-6358B5185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8424" y="5001511"/>
            <a:ext cx="407409" cy="407409"/>
          </a:xfrm>
          <a:prstGeom prst="rect">
            <a:avLst/>
          </a:prstGeom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4D552042-19AA-7CCC-E91B-F307A54C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58" y="4256213"/>
            <a:ext cx="5098694" cy="63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94" tIns="49347" rIns="98694" bIns="49347" numCol="1" anchor="ctr" anchorCtr="0" compatLnSpc="1">
            <a:prstTxWarp prst="textNoShape">
              <a:avLst/>
            </a:prstTxWarp>
            <a:spAutoFit/>
          </a:bodyPr>
          <a:lstStyle/>
          <a:p>
            <a:pPr defTabSz="986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Eundem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tractatus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ponderibus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clandestinis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difficillimum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obstaculo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ponderibus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727" b="1" dirty="0" err="1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eique</a:t>
            </a:r>
            <a:r>
              <a:rPr lang="fr-FR" altLang="fr-FR" sz="1727" b="1" dirty="0">
                <a:gradFill flip="none" rotWithShape="1">
                  <a:gsLst>
                    <a:gs pos="0">
                      <a:schemeClr val="tx1">
                        <a:lumMod val="81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8" descr="Bâtiment moderne contre un ciel clai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1"/>
          <a:stretch/>
        </p:blipFill>
        <p:spPr>
          <a:xfrm>
            <a:off x="4606051" y="0"/>
            <a:ext cx="2945389" cy="9299653"/>
          </a:xfrm>
          <a:prstGeom prst="rect">
            <a:avLst/>
          </a:prstGeom>
          <a:ln w="0">
            <a:noFill/>
          </a:ln>
        </p:spPr>
      </p:pic>
      <p:sp>
        <p:nvSpPr>
          <p:cNvPr id="51" name="ZoneTexte 5"/>
          <p:cNvSpPr/>
          <p:nvPr/>
        </p:nvSpPr>
        <p:spPr>
          <a:xfrm>
            <a:off x="254887" y="1640140"/>
            <a:ext cx="4139394" cy="15004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1187" b="1" i="1" spc="-1" dirty="0">
                <a:solidFill>
                  <a:srgbClr val="292574"/>
                </a:solidFill>
                <a:latin typeface="Arial"/>
              </a:rPr>
              <a:t>Chapeau </a:t>
            </a:r>
          </a:p>
          <a:p>
            <a:pPr algn="just">
              <a:lnSpc>
                <a:spcPct val="100000"/>
              </a:lnSpc>
              <a:buNone/>
            </a:pP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Quibus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occurrere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bene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pertinax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miles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explicatis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ordinibus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parans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hastisque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feriens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scuta qui habitus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iram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pugnantium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concitat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et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dolorem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proximos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iam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gestu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terrebat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sed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eum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in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certamen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alacriter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locari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87" b="1" spc="-1" dirty="0" err="1">
                <a:solidFill>
                  <a:srgbClr val="292574"/>
                </a:solidFill>
                <a:latin typeface="Arial"/>
              </a:rPr>
              <a:t>cunctorum</a:t>
            </a:r>
            <a:r>
              <a:rPr lang="fr-FR" sz="1187" b="1" spc="-1" dirty="0">
                <a:solidFill>
                  <a:srgbClr val="292574"/>
                </a:solidFill>
                <a:latin typeface="Arial"/>
              </a:rPr>
              <a:t>.</a:t>
            </a:r>
            <a:endParaRPr lang="fr-FR" sz="1187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112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695" spc="-1" dirty="0">
              <a:latin typeface="Arial"/>
            </a:endParaRPr>
          </a:p>
        </p:txBody>
      </p:sp>
      <p:sp>
        <p:nvSpPr>
          <p:cNvPr id="58" name="ZoneTexte 24"/>
          <p:cNvSpPr/>
          <p:nvPr/>
        </p:nvSpPr>
        <p:spPr>
          <a:xfrm>
            <a:off x="254887" y="7015967"/>
            <a:ext cx="4139394" cy="1172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algn="just"/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ita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vultis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homini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amicus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esse,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sicut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semper fui, rei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publicae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debeo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Et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oppressi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Montium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tribunos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Eusebius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culpasse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igitur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futurae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statuuntur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gentilitatem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praediximus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appellatos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Epigonus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appellatos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molitioni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igitur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vivendi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ob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culpasse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ut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enim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gentilitatem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Epigonus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33" kern="100" dirty="0" err="1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statuuntur</a:t>
            </a:r>
            <a:r>
              <a:rPr lang="fr-FR" sz="1133" kern="100" dirty="0">
                <a:solidFill>
                  <a:srgbClr val="2824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ZoneTexte 48"/>
          <p:cNvSpPr/>
          <p:nvPr/>
        </p:nvSpPr>
        <p:spPr>
          <a:xfrm>
            <a:off x="254887" y="4790858"/>
            <a:ext cx="4139394" cy="1165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5042" tIns="62521" rIns="125042" bIns="62521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endParaRPr lang="fr-FR" sz="1112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1133" spc="-1" dirty="0">
                <a:solidFill>
                  <a:srgbClr val="292574"/>
                </a:solidFill>
                <a:latin typeface="Arial"/>
              </a:rPr>
              <a:t>Ibi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victu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recreati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et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quiete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,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postquam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abierat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timor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, vicos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opulentos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adorti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equestrium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adventu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sunt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retroque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concedentes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omne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iuventutis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robur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relictum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in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sedibus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 </a:t>
            </a:r>
            <a:r>
              <a:rPr lang="fr-FR" sz="1133" spc="-1" dirty="0" err="1">
                <a:solidFill>
                  <a:srgbClr val="292574"/>
                </a:solidFill>
                <a:latin typeface="Arial"/>
              </a:rPr>
              <a:t>acciverunt</a:t>
            </a:r>
            <a:r>
              <a:rPr lang="fr-FR" sz="1133" spc="-1" dirty="0">
                <a:solidFill>
                  <a:srgbClr val="292574"/>
                </a:solidFill>
                <a:latin typeface="Arial"/>
              </a:rPr>
              <a:t>.</a:t>
            </a:r>
            <a:endParaRPr lang="fr-FR" sz="1133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fr-FR" sz="1112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E45EB5-1E6A-C431-68B9-E6C6DC822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0248" y="37939"/>
            <a:ext cx="1872000" cy="1872000"/>
          </a:xfrm>
          <a:prstGeom prst="rect">
            <a:avLst/>
          </a:prstGeom>
          <a:ln>
            <a:noFill/>
          </a:ln>
          <a:effectLst>
            <a:glow>
              <a:srgbClr val="FFFFFF">
                <a:alpha val="61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549D00B-5F50-51C7-5795-03731AB15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6" y="-72862"/>
            <a:ext cx="199380" cy="6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94" tIns="164438" rIns="98694" bIns="4934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75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AE1725-EBEA-3787-5BE2-28356C71D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07" y="461524"/>
            <a:ext cx="4014402" cy="9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94" tIns="49347" rIns="98694" bIns="49347" numCol="1" anchor="ctr" anchorCtr="0" compatLnSpc="1">
            <a:prstTxWarp prst="textNoShape">
              <a:avLst/>
            </a:prstTxWarp>
            <a:spAutoFit/>
          </a:bodyPr>
          <a:lstStyle/>
          <a:p>
            <a:pPr defTabSz="986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Eundem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tractatus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ponderibus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clandestinis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difficillimum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obstaculo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ponderibus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943" b="1" dirty="0" err="1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eique</a:t>
            </a:r>
            <a:r>
              <a:rPr lang="fr-FR" altLang="fr-FR" sz="1943" b="1" dirty="0">
                <a:gradFill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C54F29-401C-4EF8-1831-CFACA6D33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05" t="1" r="1" b="-1541"/>
          <a:stretch/>
        </p:blipFill>
        <p:spPr bwMode="auto">
          <a:xfrm rot="10800000">
            <a:off x="6678741" y="-111357"/>
            <a:ext cx="1205456" cy="4466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E9AECA5-159A-63DB-67E3-F9601F75DB24}"/>
              </a:ext>
            </a:extLst>
          </p:cNvPr>
          <p:cNvGrpSpPr/>
          <p:nvPr/>
        </p:nvGrpSpPr>
        <p:grpSpPr>
          <a:xfrm>
            <a:off x="391671" y="5885262"/>
            <a:ext cx="6110939" cy="910212"/>
            <a:chOff x="712795" y="5889988"/>
            <a:chExt cx="6110939" cy="910212"/>
          </a:xfrm>
        </p:grpSpPr>
        <p:sp>
          <p:nvSpPr>
            <p:cNvPr id="64" name="ZoneTexte 9"/>
            <p:cNvSpPr/>
            <p:nvPr/>
          </p:nvSpPr>
          <p:spPr>
            <a:xfrm>
              <a:off x="911553" y="6000648"/>
              <a:ext cx="5912181" cy="7995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4542" tIns="124542" rIns="124542" bIns="124542" anchor="t">
              <a:spAutoFit/>
            </a:bodyPr>
            <a:lstStyle/>
            <a:p>
              <a:pPr marL="205607" indent="17134" algn="just">
                <a:tabLst>
                  <a:tab pos="0" algn="l"/>
                </a:tabLst>
              </a:pP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Tamen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saepe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labefactari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, si in honoris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contentionem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incidissent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;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pestem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enim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nullam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maiorem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esse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amicitiis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quam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in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plerisque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pecuniae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cupiditatem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, in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optimis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quibusque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honoris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certamen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 et </a:t>
              </a:r>
              <a:r>
                <a:rPr lang="fr-FR" sz="1187" b="1" spc="-1" dirty="0" err="1">
                  <a:solidFill>
                    <a:srgbClr val="292574"/>
                  </a:solidFill>
                  <a:latin typeface="Arial"/>
                </a:rPr>
                <a:t>gloriae</a:t>
              </a:r>
              <a:r>
                <a:rPr lang="fr-FR" sz="1187" b="1" spc="-1" dirty="0">
                  <a:solidFill>
                    <a:srgbClr val="292574"/>
                  </a:solidFill>
                  <a:latin typeface="Arial"/>
                </a:rPr>
                <a:t>.</a:t>
              </a:r>
              <a:endParaRPr lang="fr-FR" sz="1187" spc="-1" dirty="0">
                <a:latin typeface="Arial"/>
              </a:endParaRPr>
            </a:p>
          </p:txBody>
        </p:sp>
        <p:pic>
          <p:nvPicPr>
            <p:cNvPr id="9" name="Graphique 41" descr="Feuille avec un remplissage uni">
              <a:extLst>
                <a:ext uri="{FF2B5EF4-FFF2-40B4-BE49-F238E27FC236}">
                  <a16:creationId xmlns:a16="http://schemas.microsoft.com/office/drawing/2014/main" id="{0DDB540C-A7F8-32BD-F403-7A37F04D0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12795" y="5889988"/>
              <a:ext cx="397516" cy="397516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D3B85-490A-1435-8BD4-A86C15555ED3}"/>
              </a:ext>
            </a:extLst>
          </p:cNvPr>
          <p:cNvSpPr/>
          <p:nvPr/>
        </p:nvSpPr>
        <p:spPr>
          <a:xfrm>
            <a:off x="0" y="8666762"/>
            <a:ext cx="7551440" cy="744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5542" indent="-47975"/>
            <a:r>
              <a:rPr lang="fr-FR" sz="1079" dirty="0">
                <a:solidFill>
                  <a:schemeClr val="bg1"/>
                </a:solidFill>
              </a:rPr>
              <a:t>  prenom.nom@mail.fr	              </a:t>
            </a:r>
            <a:r>
              <a:rPr lang="fr-FR" sz="1079" dirty="0" err="1">
                <a:solidFill>
                  <a:schemeClr val="bg1"/>
                </a:solidFill>
              </a:rPr>
              <a:t>xx.xx.xx.xx.xx</a:t>
            </a:r>
            <a:r>
              <a:rPr lang="fr-FR" sz="1079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4" name="Graphique 47">
            <a:extLst>
              <a:ext uri="{FF2B5EF4-FFF2-40B4-BE49-F238E27FC236}">
                <a16:creationId xmlns:a16="http://schemas.microsoft.com/office/drawing/2014/main" id="{E4DA6329-57D2-9687-E97F-F0EDE0A62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4634" y="8904176"/>
            <a:ext cx="277576" cy="277576"/>
          </a:xfrm>
          <a:prstGeom prst="rect">
            <a:avLst/>
          </a:prstGeom>
        </p:spPr>
      </p:pic>
      <p:pic>
        <p:nvPicPr>
          <p:cNvPr id="15" name="Graphique 48">
            <a:extLst>
              <a:ext uri="{FF2B5EF4-FFF2-40B4-BE49-F238E27FC236}">
                <a16:creationId xmlns:a16="http://schemas.microsoft.com/office/drawing/2014/main" id="{77419244-7494-586F-A6F0-D965A9A5AB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8175" y="8906232"/>
            <a:ext cx="297452" cy="297452"/>
          </a:xfrm>
          <a:prstGeom prst="rect">
            <a:avLst/>
          </a:prstGeom>
        </p:spPr>
      </p:pic>
      <p:pic>
        <p:nvPicPr>
          <p:cNvPr id="16" name="Graphique 50" descr="Internet contour">
            <a:extLst>
              <a:ext uri="{FF2B5EF4-FFF2-40B4-BE49-F238E27FC236}">
                <a16:creationId xmlns:a16="http://schemas.microsoft.com/office/drawing/2014/main" id="{5E24935E-2F5C-3A94-E146-1732807B3F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0466" y="8775326"/>
            <a:ext cx="577084" cy="577084"/>
          </a:xfrm>
          <a:prstGeom prst="rect">
            <a:avLst/>
          </a:prstGeom>
        </p:spPr>
      </p:pic>
      <p:pic>
        <p:nvPicPr>
          <p:cNvPr id="17" name="Graphique 45" descr="Adresse de courrier avec un remplissage uni">
            <a:extLst>
              <a:ext uri="{FF2B5EF4-FFF2-40B4-BE49-F238E27FC236}">
                <a16:creationId xmlns:a16="http://schemas.microsoft.com/office/drawing/2014/main" id="{A105DF84-79B2-158F-7022-D2459227DF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492489" y="8839145"/>
            <a:ext cx="353652" cy="353652"/>
          </a:xfrm>
          <a:prstGeom prst="rect">
            <a:avLst/>
          </a:prstGeom>
        </p:spPr>
      </p:pic>
      <p:pic>
        <p:nvPicPr>
          <p:cNvPr id="18" name="Graphique 46" descr="Combiné avec un remplissage uni">
            <a:extLst>
              <a:ext uri="{FF2B5EF4-FFF2-40B4-BE49-F238E27FC236}">
                <a16:creationId xmlns:a16="http://schemas.microsoft.com/office/drawing/2014/main" id="{70A6B2F0-4491-DC55-65C7-1F81AB1675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14836" y="8904176"/>
            <a:ext cx="277576" cy="277576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F6D591B1-DC88-C09F-3D98-C198F8328581}"/>
              </a:ext>
            </a:extLst>
          </p:cNvPr>
          <p:cNvGrpSpPr/>
          <p:nvPr/>
        </p:nvGrpSpPr>
        <p:grpSpPr>
          <a:xfrm>
            <a:off x="363263" y="3110618"/>
            <a:ext cx="5408255" cy="1646257"/>
            <a:chOff x="482777" y="2927564"/>
            <a:chExt cx="5010766" cy="15252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3615BF-E689-16DC-4ED1-8F17BCC6F81F}"/>
                </a:ext>
              </a:extLst>
            </p:cNvPr>
            <p:cNvSpPr/>
            <p:nvPr/>
          </p:nvSpPr>
          <p:spPr>
            <a:xfrm>
              <a:off x="482777" y="2927564"/>
              <a:ext cx="5010766" cy="630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51" dirty="0"/>
            </a:p>
          </p:txBody>
        </p:sp>
        <p:sp>
          <p:nvSpPr>
            <p:cNvPr id="63" name="ZoneTexte 6"/>
            <p:cNvSpPr/>
            <p:nvPr/>
          </p:nvSpPr>
          <p:spPr>
            <a:xfrm>
              <a:off x="899819" y="2927564"/>
              <a:ext cx="4593724" cy="1525263"/>
            </a:xfrm>
            <a:prstGeom prst="rect">
              <a:avLst/>
            </a:prstGeom>
            <a:solidFill>
              <a:srgbClr val="29257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249085" tIns="124542" rIns="249085" bIns="124542" anchor="t">
              <a:spAutoFit/>
            </a:bodyPr>
            <a:lstStyle/>
            <a:p>
              <a:pPr marL="8567" indent="8567" algn="just">
                <a:tabLst>
                  <a:tab pos="0" algn="l"/>
                  <a:tab pos="4398269" algn="l"/>
                </a:tabLst>
              </a:pP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Sin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autem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ad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adulescentiam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perduxissent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,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dirimi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tamen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interdum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contentione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vel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uxoriae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condicionis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vel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commodi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alicuius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, quod idem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adipisci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uterque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non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posset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. Quod si qui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longius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in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amicitia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provecti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essent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,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tamen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saepe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labefactari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, si in honoris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contentionem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incidissent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;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pestem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enim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nullam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maiorem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esse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amicitiis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quam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in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plerisque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pecuniae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cupiditatem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, in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optimis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quibusque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honoris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certamen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et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gloriae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; ex quo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inimicitias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maximas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saepe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inter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amicissimos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133" spc="-1" dirty="0" err="1">
                  <a:solidFill>
                    <a:srgbClr val="FFFFFF"/>
                  </a:solidFill>
                  <a:latin typeface="Arial"/>
                </a:rPr>
                <a:t>exstitisse</a:t>
              </a:r>
              <a:r>
                <a:rPr lang="fr-FR" sz="1133" spc="-1" dirty="0">
                  <a:solidFill>
                    <a:srgbClr val="FFFFFF"/>
                  </a:solidFill>
                  <a:latin typeface="Arial"/>
                </a:rPr>
                <a:t>.</a:t>
              </a:r>
              <a:endParaRPr lang="fr-FR" sz="1133" spc="-1" dirty="0">
                <a:latin typeface="Arial"/>
              </a:endParaRPr>
            </a:p>
          </p:txBody>
        </p:sp>
        <p:pic>
          <p:nvPicPr>
            <p:cNvPr id="19" name="Graphique 39" descr="Ampoule et engrenage avec un remplissage uni">
              <a:extLst>
                <a:ext uri="{FF2B5EF4-FFF2-40B4-BE49-F238E27FC236}">
                  <a16:creationId xmlns:a16="http://schemas.microsoft.com/office/drawing/2014/main" id="{5C5E9DE2-7CC3-0F23-999A-B4269FA2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6112" y="3009478"/>
              <a:ext cx="4572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llenge Cube Etat">
      <a:dk1>
        <a:srgbClr val="282474"/>
      </a:dk1>
      <a:lt1>
        <a:srgbClr val="FFFFFF"/>
      </a:lt1>
      <a:dk2>
        <a:srgbClr val="282474"/>
      </a:dk2>
      <a:lt2>
        <a:srgbClr val="E7E6E6"/>
      </a:lt2>
      <a:accent1>
        <a:srgbClr val="2C6871"/>
      </a:accent1>
      <a:accent2>
        <a:srgbClr val="86B0DD"/>
      </a:accent2>
      <a:accent3>
        <a:srgbClr val="EF7757"/>
      </a:accent3>
      <a:accent4>
        <a:srgbClr val="DAB2D0"/>
      </a:accent4>
      <a:accent5>
        <a:srgbClr val="D3B79E"/>
      </a:accent5>
      <a:accent6>
        <a:srgbClr val="A1CECC"/>
      </a:accent6>
      <a:hlink>
        <a:srgbClr val="F1C392"/>
      </a:hlink>
      <a:folHlink>
        <a:srgbClr val="2C68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6BFD8"/>
      </a:dk2>
      <a:lt2>
        <a:srgbClr val="E7E3EF"/>
      </a:lt2>
      <a:accent1>
        <a:srgbClr val="282474"/>
      </a:accent1>
      <a:accent2>
        <a:srgbClr val="EF7757"/>
      </a:accent2>
      <a:accent3>
        <a:srgbClr val="F7D05C"/>
      </a:accent3>
      <a:accent4>
        <a:srgbClr val="96AB5D"/>
      </a:accent4>
      <a:accent5>
        <a:srgbClr val="448D60"/>
      </a:accent5>
      <a:accent6>
        <a:srgbClr val="5971B3"/>
      </a:accent6>
      <a:hlink>
        <a:srgbClr val="282474"/>
      </a:hlink>
      <a:folHlink>
        <a:srgbClr val="EF775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1033</Words>
  <Application>Microsoft Macintosh PowerPoint</Application>
  <PresentationFormat>Personnalisé</PresentationFormat>
  <Paragraphs>81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Courier New</vt:lpstr>
      <vt:lpstr>Symbol</vt:lpstr>
      <vt:lpstr>Times New Roman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Marjorie VIGNAU</dc:creator>
  <dc:description/>
  <cp:lastModifiedBy>Marjorie VIGNAU</cp:lastModifiedBy>
  <cp:revision>25</cp:revision>
  <dcterms:created xsi:type="dcterms:W3CDTF">2022-04-29T12:28:14Z</dcterms:created>
  <dcterms:modified xsi:type="dcterms:W3CDTF">2023-07-27T10:09:23Z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Personnalisé</vt:lpwstr>
  </property>
  <property fmtid="{D5CDD505-2E9C-101B-9397-08002B2CF9AE}" pid="4" name="Slides">
    <vt:i4>2</vt:i4>
  </property>
</Properties>
</file>