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74" r:id="rId3"/>
    <p:sldId id="275" r:id="rId4"/>
    <p:sldId id="286" r:id="rId5"/>
    <p:sldId id="285" r:id="rId6"/>
    <p:sldId id="287" r:id="rId7"/>
    <p:sldId id="277" r:id="rId8"/>
    <p:sldId id="288" r:id="rId9"/>
    <p:sldId id="284" r:id="rId10"/>
    <p:sldId id="283" r:id="rId11"/>
    <p:sldId id="267" r:id="rId12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E7BCAB-789E-41B2-B04F-1F29E9D72C74}">
  <a:tblStyle styleId="{E2E7BCAB-789E-41B2-B04F-1F29E9D72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88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07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5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5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CFC8F25E-28D9-4EBC-BCF9-B259EB739256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22/12/2023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1D7ADE53-7536-4198-A074-712E35FC3B8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512947387"/>
              </p:ext>
            </p:extLst>
          </p:nvPr>
        </p:nvGraphicFramePr>
        <p:xfrm>
          <a:off x="28928" y="1514708"/>
          <a:ext cx="8791412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65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59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7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5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71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1313"/>
                <a:gridCol w="530513"/>
                <a:gridCol w="565437"/>
                <a:gridCol w="552737"/>
                <a:gridCol w="552737"/>
                <a:gridCol w="555913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2023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7032062" y="425752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872002" y="2313849"/>
            <a:ext cx="2400826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7280848" y="2204716"/>
            <a:ext cx="1863153" cy="967485"/>
            <a:chOff x="7660747" y="602357"/>
            <a:chExt cx="1863153" cy="967485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</a:t>
                </a:r>
                <a:r>
                  <a:rPr lang="fr-FR" sz="1100" dirty="0" smtClean="0">
                    <a:latin typeface="Roboto"/>
                    <a:ea typeface="Roboto"/>
                    <a:cs typeface="Roboto"/>
                    <a:sym typeface="Roboto"/>
                  </a:rPr>
                  <a:t>d’usages</a:t>
                </a:r>
              </a:p>
              <a:p>
                <a:pPr lvl="0"/>
                <a:r>
                  <a:rPr lang="fr-FR" sz="1100" dirty="0" smtClean="0">
                    <a:latin typeface="Roboto"/>
                    <a:ea typeface="Roboto"/>
                    <a:cs typeface="Roboto"/>
                    <a:sym typeface="Roboto"/>
                  </a:rPr>
                  <a:t>(avril 2024)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4</a:t>
                </a: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0800000" flipV="1">
              <a:off x="8549827" y="602357"/>
              <a:ext cx="974073" cy="35431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8" name="Groupe 37"/>
          <p:cNvGrpSpPr/>
          <p:nvPr/>
        </p:nvGrpSpPr>
        <p:grpSpPr>
          <a:xfrm>
            <a:off x="272657" y="3963845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3317128" y="1922060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38503" y="2019835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63028" y="3751571"/>
            <a:ext cx="1546616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7" name="Google Shape;321;p22"/>
          <p:cNvSpPr/>
          <p:nvPr/>
        </p:nvSpPr>
        <p:spPr>
          <a:xfrm>
            <a:off x="5726308" y="3714230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26308" y="4157511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6301394" y="3888868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7188023" y="4150004"/>
            <a:ext cx="605563" cy="384350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M1 &amp; M2 (V2)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-4829" y="2047192"/>
            <a:ext cx="876832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758974" y="3368443"/>
            <a:ext cx="817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 (V1)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29710" y="220471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3296598" y="2352120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sz="2400" dirty="0">
                <a:solidFill>
                  <a:schemeClr val="tx1"/>
                </a:solidFill>
              </a:rPr>
              <a:t>Calendrier de production </a:t>
            </a:r>
            <a:r>
              <a:rPr lang="fr-FR" sz="2400" dirty="0" smtClean="0">
                <a:solidFill>
                  <a:schemeClr val="tx1"/>
                </a:solidFill>
              </a:rPr>
              <a:t>du département</a:t>
            </a:r>
            <a:r>
              <a:rPr lang="fr-FR" sz="2400" dirty="0">
                <a:solidFill>
                  <a:schemeClr val="tx1"/>
                </a:solidFill>
              </a:rPr>
              <a:t> </a:t>
            </a:r>
            <a:r>
              <a:rPr lang="fr-FR" sz="2400" dirty="0" smtClean="0">
                <a:solidFill>
                  <a:schemeClr val="tx1"/>
                </a:solidFill>
              </a:rPr>
              <a:t>67</a:t>
            </a:r>
            <a:endParaRPr sz="2400" dirty="0"/>
          </a:p>
        </p:txBody>
      </p:sp>
      <p:sp>
        <p:nvSpPr>
          <p:cNvPr id="95" name="Rectangle 94"/>
          <p:cNvSpPr/>
          <p:nvPr/>
        </p:nvSpPr>
        <p:spPr>
          <a:xfrm>
            <a:off x="198139" y="3345365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29710" y="3352547"/>
            <a:ext cx="2196598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320;p22"/>
          <p:cNvSpPr/>
          <p:nvPr/>
        </p:nvSpPr>
        <p:spPr>
          <a:xfrm>
            <a:off x="6294560" y="4145319"/>
            <a:ext cx="893464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319;p22"/>
          <p:cNvSpPr/>
          <p:nvPr/>
        </p:nvSpPr>
        <p:spPr>
          <a:xfrm>
            <a:off x="8495376" y="4727408"/>
            <a:ext cx="641103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64832" y="4394562"/>
            <a:ext cx="73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465096" y="4965412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7793586" y="4523245"/>
            <a:ext cx="757938" cy="466391"/>
            <a:chOff x="5182521" y="4276865"/>
            <a:chExt cx="757938" cy="466391"/>
          </a:xfrm>
        </p:grpSpPr>
        <p:grpSp>
          <p:nvGrpSpPr>
            <p:cNvPr id="86" name="Groupe 85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8" name="Arrondir un rectangle avec un coin du même côté 87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9" name="Groupe 88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90" name="Arrondir un rectangle avec un coin du même côté 89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87" name="Rectangle à coins arrondis 86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1822443" y="524759"/>
            <a:ext cx="1629747" cy="1099612"/>
            <a:chOff x="2669433" y="922913"/>
            <a:chExt cx="1629747" cy="1099612"/>
          </a:xfrm>
        </p:grpSpPr>
        <p:grpSp>
          <p:nvGrpSpPr>
            <p:cNvPr id="93" name="Google Shape;301;p22"/>
            <p:cNvGrpSpPr/>
            <p:nvPr/>
          </p:nvGrpSpPr>
          <p:grpSpPr>
            <a:xfrm>
              <a:off x="2813233" y="922913"/>
              <a:ext cx="1485947" cy="787278"/>
              <a:chOff x="1028653" y="3560850"/>
              <a:chExt cx="1485947" cy="787278"/>
            </a:xfrm>
          </p:grpSpPr>
          <p:sp>
            <p:nvSpPr>
              <p:cNvPr id="102" name="Google Shape;302;p22"/>
              <p:cNvSpPr txBox="1"/>
              <p:nvPr/>
            </p:nvSpPr>
            <p:spPr>
              <a:xfrm>
                <a:off x="1028653" y="3794028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000" dirty="0" smtClean="0">
                    <a:latin typeface="Roboto"/>
                    <a:ea typeface="Roboto"/>
                    <a:cs typeface="Roboto"/>
                    <a:sym typeface="Roboto"/>
                  </a:rPr>
                  <a:t>Découverte </a:t>
                </a:r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des </a:t>
                </a:r>
                <a:r>
                  <a:rPr lang="fr-FR" sz="1000" dirty="0" smtClean="0">
                    <a:latin typeface="Roboto"/>
                    <a:ea typeface="Roboto"/>
                    <a:cs typeface="Roboto"/>
                    <a:sym typeface="Roboto"/>
                  </a:rPr>
                  <a:t>données IA et auto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303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2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94" name="Google Shape;304;p22"/>
            <p:cNvCxnSpPr/>
            <p:nvPr/>
          </p:nvCxnSpPr>
          <p:spPr>
            <a:xfrm rot="-5400000">
              <a:off x="2434260" y="1399900"/>
              <a:ext cx="898800" cy="139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97" name="Google Shape;306;p22"/>
            <p:cNvGrpSpPr/>
            <p:nvPr/>
          </p:nvGrpSpPr>
          <p:grpSpPr>
            <a:xfrm>
              <a:off x="2669433" y="1742925"/>
              <a:ext cx="279600" cy="279600"/>
              <a:chOff x="1689600" y="2004400"/>
              <a:chExt cx="279600" cy="279600"/>
            </a:xfrm>
          </p:grpSpPr>
          <p:grpSp>
            <p:nvGrpSpPr>
              <p:cNvPr id="98" name="Google Shape;307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100" name="Google Shape;305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08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" name="Google Shape;309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" name="Google Shape;301;p22"/>
          <p:cNvGrpSpPr/>
          <p:nvPr/>
        </p:nvGrpSpPr>
        <p:grpSpPr>
          <a:xfrm>
            <a:off x="43086" y="542923"/>
            <a:ext cx="1516222" cy="801900"/>
            <a:chOff x="892020" y="3560850"/>
            <a:chExt cx="1622580" cy="801900"/>
          </a:xfrm>
        </p:grpSpPr>
        <p:sp>
          <p:nvSpPr>
            <p:cNvPr id="105" name="Google Shape;302;p22"/>
            <p:cNvSpPr txBox="1"/>
            <p:nvPr/>
          </p:nvSpPr>
          <p:spPr>
            <a:xfrm>
              <a:off x="892020" y="3808650"/>
              <a:ext cx="1560806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000" dirty="0" smtClean="0">
                  <a:latin typeface="Roboto"/>
                  <a:ea typeface="Roboto"/>
                  <a:cs typeface="Roboto"/>
                  <a:sym typeface="Roboto"/>
                </a:rPr>
                <a:t>Réunion </a:t>
              </a:r>
              <a:r>
                <a:rPr lang="fr-FR" sz="1000" dirty="0">
                  <a:latin typeface="Roboto"/>
                  <a:ea typeface="Roboto"/>
                  <a:cs typeface="Roboto"/>
                  <a:sym typeface="Roboto"/>
                </a:rPr>
                <a:t>d’information sur l’OCS GE 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303;p22"/>
            <p:cNvSpPr txBox="1"/>
            <p:nvPr/>
          </p:nvSpPr>
          <p:spPr>
            <a:xfrm>
              <a:off x="1143000" y="3560850"/>
              <a:ext cx="1371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Atelier 1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 flipH="1">
            <a:off x="1145433" y="648105"/>
            <a:ext cx="421561" cy="981625"/>
            <a:chOff x="-18438" y="1040875"/>
            <a:chExt cx="431895" cy="981625"/>
          </a:xfrm>
        </p:grpSpPr>
        <p:cxnSp>
          <p:nvCxnSpPr>
            <p:cNvPr id="107" name="Google Shape;304;p22"/>
            <p:cNvCxnSpPr>
              <a:stCxn id="111" idx="0"/>
            </p:cNvCxnSpPr>
            <p:nvPr/>
          </p:nvCxnSpPr>
          <p:spPr>
            <a:xfrm rot="5400000" flipH="1" flipV="1">
              <a:off x="-83603" y="1245841"/>
              <a:ext cx="702025" cy="292094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08" name="Google Shape;306;p22"/>
            <p:cNvGrpSpPr/>
            <p:nvPr/>
          </p:nvGrpSpPr>
          <p:grpSpPr>
            <a:xfrm>
              <a:off x="-18438" y="1742900"/>
              <a:ext cx="279600" cy="279600"/>
              <a:chOff x="1689600" y="2004400"/>
              <a:chExt cx="279600" cy="279600"/>
            </a:xfrm>
          </p:grpSpPr>
          <p:grpSp>
            <p:nvGrpSpPr>
              <p:cNvPr id="109" name="Google Shape;307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111" name="Google Shape;305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308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0" name="Google Shape;309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9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" grpId="0"/>
      <p:bldP spid="55" grpId="0"/>
      <p:bldP spid="57" grpId="0" animBg="1"/>
      <p:bldP spid="58" grpId="0"/>
      <p:bldP spid="59" grpId="0" animBg="1"/>
      <p:bldP spid="60" grpId="0" animBg="1"/>
      <p:bldP spid="68" grpId="0"/>
      <p:bldP spid="69" grpId="0"/>
      <p:bldP spid="96" grpId="0" animBg="1"/>
      <p:bldP spid="78" grpId="0" animBg="1"/>
      <p:bldP spid="80" grpId="0" animBg="1"/>
      <p:bldP spid="81" grpId="0"/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100" y="74244"/>
            <a:ext cx="8229600" cy="857250"/>
          </a:xfrm>
        </p:spPr>
        <p:txBody>
          <a:bodyPr>
            <a:normAutofit/>
          </a:bodyPr>
          <a:lstStyle/>
          <a:p>
            <a:r>
              <a:rPr lang="fr-FR" sz="2700" b="1" dirty="0"/>
              <a:t>Retours attendus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41249"/>
              </p:ext>
            </p:extLst>
          </p:nvPr>
        </p:nvGraphicFramePr>
        <p:xfrm>
          <a:off x="2031960" y="965050"/>
          <a:ext cx="4698513" cy="289835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65401"/>
                <a:gridCol w="2133112"/>
              </a:tblGrid>
              <a:tr h="300464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Millésime</a:t>
                      </a:r>
                      <a:r>
                        <a:rPr lang="fr-FR" sz="1500" baseline="0" dirty="0" smtClean="0"/>
                        <a:t> 1</a:t>
                      </a:r>
                      <a:endParaRPr lang="fr-FR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Millésime 2</a:t>
                      </a:r>
                      <a:endParaRPr lang="fr-FR" sz="1500" dirty="0"/>
                    </a:p>
                  </a:txBody>
                  <a:tcPr marL="68580" marR="68580" marT="34290" marB="34290" anchor="ctr"/>
                </a:tc>
              </a:tr>
              <a:tr h="2297430"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 smtClean="0"/>
                        <a:t>Retours pointés</a:t>
                      </a:r>
                      <a:r>
                        <a:rPr lang="fr-FR" sz="1500" b="1" baseline="0" dirty="0" smtClean="0"/>
                        <a:t> </a:t>
                      </a:r>
                      <a:r>
                        <a:rPr lang="fr-FR" sz="1500" baseline="0" dirty="0" smtClean="0"/>
                        <a:t>sur les polygones contenant des erreurs de couverture ou d’usage.</a:t>
                      </a:r>
                    </a:p>
                    <a:p>
                      <a:pPr algn="just"/>
                      <a:r>
                        <a:rPr lang="fr-FR" sz="1500" dirty="0" smtClean="0"/>
                        <a:t>Guichet ouvert pendant</a:t>
                      </a:r>
                      <a:r>
                        <a:rPr lang="fr-FR" sz="1500" baseline="0" dirty="0" smtClean="0"/>
                        <a:t> 3 semaines</a:t>
                      </a:r>
                      <a:endParaRPr lang="fr-F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 smtClean="0"/>
                        <a:t>Retours pointés</a:t>
                      </a:r>
                      <a:r>
                        <a:rPr lang="fr-FR" sz="1500" baseline="0" dirty="0" smtClean="0"/>
                        <a:t> sur les zones de changements M2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/>
                        <a:t>Guichet ouvert pendant</a:t>
                      </a:r>
                      <a:r>
                        <a:rPr lang="fr-FR" sz="1500" baseline="0" dirty="0" smtClean="0"/>
                        <a:t> 3 semaines</a:t>
                      </a:r>
                      <a:endParaRPr lang="fr-FR" sz="1500" dirty="0" smtClean="0"/>
                    </a:p>
                    <a:p>
                      <a:pPr algn="just"/>
                      <a:endParaRPr lang="fr-FR" sz="1500" dirty="0"/>
                    </a:p>
                  </a:txBody>
                  <a:tcPr marL="68580" marR="68580" marT="34290" marB="34290"/>
                </a:tc>
              </a:tr>
              <a:tr h="30046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Via Espace</a:t>
                      </a:r>
                      <a:r>
                        <a:rPr lang="fr-FR" sz="1500" baseline="0" dirty="0" smtClean="0"/>
                        <a:t> Collaboratif IGN</a:t>
                      </a:r>
                      <a:endParaRPr lang="fr-FR" sz="150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080046" y="2784748"/>
            <a:ext cx="1630521" cy="5382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sz="1100" kern="1200" dirty="0">
                <a:solidFill>
                  <a:prstClr val="white"/>
                </a:solidFill>
              </a:rPr>
              <a:t>Formation à l’espace collaboratif et à l’OCS GE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2238641" y="3858807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370133" y="3858807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90258" y="4438833"/>
            <a:ext cx="4229100" cy="530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fr-FR" sz="1500" kern="1200" dirty="0">
                <a:solidFill>
                  <a:prstClr val="black"/>
                </a:solidFill>
              </a:rPr>
              <a:t>Couche qui permet de faire des corrections par les prestataires</a:t>
            </a:r>
          </a:p>
        </p:txBody>
      </p:sp>
      <p:sp>
        <p:nvSpPr>
          <p:cNvPr id="14" name="Ellipse 13"/>
          <p:cNvSpPr/>
          <p:nvPr/>
        </p:nvSpPr>
        <p:spPr>
          <a:xfrm>
            <a:off x="2127516" y="3494087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6370133" y="3433536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9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775826961"/>
              </p:ext>
            </p:extLst>
          </p:nvPr>
        </p:nvGraphicFramePr>
        <p:xfrm>
          <a:off x="156104" y="1623716"/>
          <a:ext cx="8751727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17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59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71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5750"/>
                <a:gridCol w="497175"/>
                <a:gridCol w="517813"/>
                <a:gridCol w="473363"/>
                <a:gridCol w="614650"/>
                <a:gridCol w="581313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2023</a:t>
                      </a:r>
                      <a:endParaRPr sz="5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54832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013705" y="2422857"/>
            <a:ext cx="164252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79698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87311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218153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620688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42063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9698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33843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338522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7234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06878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61806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1806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519314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97228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91331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99496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75614" y="2156200"/>
            <a:ext cx="838092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0232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6889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33270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600158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68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2601689" y="509313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43635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92419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23702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261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2500151925"/>
              </p:ext>
            </p:extLst>
          </p:nvPr>
        </p:nvGraphicFramePr>
        <p:xfrm>
          <a:off x="156104" y="1623716"/>
          <a:ext cx="8702513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97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7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2737"/>
                <a:gridCol w="555913"/>
                <a:gridCol w="597187"/>
                <a:gridCol w="525750"/>
                <a:gridCol w="497175"/>
                <a:gridCol w="517813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203132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017685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43362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594538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90560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611935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362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97507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302186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0898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70542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25470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5470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82978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60892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4995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3160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8806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3896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30553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03142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370030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54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1303049" y="503968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6083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87366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38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320436532"/>
              </p:ext>
            </p:extLst>
          </p:nvPr>
        </p:nvGraphicFramePr>
        <p:xfrm>
          <a:off x="156104" y="1623716"/>
          <a:ext cx="8635839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8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5913"/>
                <a:gridCol w="597187"/>
                <a:gridCol w="525750"/>
                <a:gridCol w="497175"/>
                <a:gridCol w="517813"/>
                <a:gridCol w="473363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Avril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3954836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34883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35835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0577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2715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4883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89029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293708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419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064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16991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6991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4500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24138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65170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4681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5418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2075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835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28524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des départements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51, 52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932901" y="462356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47604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78888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664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59168220"/>
              </p:ext>
            </p:extLst>
          </p:nvPr>
        </p:nvGraphicFramePr>
        <p:xfrm>
          <a:off x="156104" y="1623716"/>
          <a:ext cx="8635839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8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5913"/>
                <a:gridCol w="597187"/>
                <a:gridCol w="525750"/>
                <a:gridCol w="497175"/>
                <a:gridCol w="517813"/>
                <a:gridCol w="473363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Avril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3954836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34883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35835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0577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2715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4883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89029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293708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419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064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16991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6991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4500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24138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65170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4681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5418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2075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835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28524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55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932901" y="503968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47604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78888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222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4050099358"/>
              </p:ext>
            </p:extLst>
          </p:nvPr>
        </p:nvGraphicFramePr>
        <p:xfrm>
          <a:off x="156104" y="1623716"/>
          <a:ext cx="8667589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497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59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7187"/>
                <a:gridCol w="525750"/>
                <a:gridCol w="497175"/>
                <a:gridCol w="517813"/>
                <a:gridCol w="473363"/>
                <a:gridCol w="6146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057788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34883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61306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0577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2715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4883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89029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293708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419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064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16991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6991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4500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24138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65170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4681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5418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2075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835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28524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08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282350" y="411488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47604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78888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37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3200758862"/>
              </p:ext>
            </p:extLst>
          </p:nvPr>
        </p:nvGraphicFramePr>
        <p:xfrm>
          <a:off x="156104" y="1623716"/>
          <a:ext cx="8667589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497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59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7187"/>
                <a:gridCol w="525750"/>
                <a:gridCol w="497175"/>
                <a:gridCol w="517813"/>
                <a:gridCol w="473363"/>
                <a:gridCol w="6146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057788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34883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61306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0577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2715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4883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89029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293708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419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064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16991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6991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4500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24138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65170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4681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5418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2075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835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28524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57</a:t>
            </a:r>
            <a:endParaRPr dirty="0"/>
          </a:p>
        </p:txBody>
      </p: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47604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78888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268175" y="462356"/>
            <a:ext cx="1871830" cy="1217361"/>
            <a:chOff x="2040171" y="606433"/>
            <a:chExt cx="1871830" cy="1217361"/>
          </a:xfrm>
        </p:grpSpPr>
        <p:grpSp>
          <p:nvGrpSpPr>
            <p:cNvPr id="78" name="Groupe 77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80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81" name="Google Shape;304;p22"/>
              <p:cNvCxnSpPr>
                <a:stCxn id="87" idx="0"/>
                <a:endCxn id="80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4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85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87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6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9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4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2416373486"/>
              </p:ext>
            </p:extLst>
          </p:nvPr>
        </p:nvGraphicFramePr>
        <p:xfrm>
          <a:off x="156104" y="1623716"/>
          <a:ext cx="8751727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17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0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4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59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71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5750"/>
                <a:gridCol w="497175"/>
                <a:gridCol w="517813"/>
                <a:gridCol w="473363"/>
                <a:gridCol w="614650"/>
                <a:gridCol w="581313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12440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40334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4919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60280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81655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0334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94479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299158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7870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7514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22442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2442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9950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7864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967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0868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7525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72862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339750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10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-78731" y="503968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3055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84338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83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3902061471"/>
              </p:ext>
            </p:extLst>
          </p:nvPr>
        </p:nvGraphicFramePr>
        <p:xfrm>
          <a:off x="156104" y="1623716"/>
          <a:ext cx="8800936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65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2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59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7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5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71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78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33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46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1313"/>
                <a:gridCol w="530513"/>
                <a:gridCol w="565437"/>
                <a:gridCol w="552737"/>
                <a:gridCol w="565437"/>
                <a:gridCol w="552737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 smtClean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 </a:t>
                      </a:r>
                      <a:r>
                        <a:rPr lang="en" sz="5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2026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530156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32654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Pi) 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321;p22"/>
          <p:cNvSpPr/>
          <p:nvPr/>
        </p:nvSpPr>
        <p:spPr>
          <a:xfrm>
            <a:off x="274247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M1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951842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fr-FR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fr-FR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</a:t>
              </a:r>
              <a:r>
                <a:rPr lang="fr-FR" sz="1600" b="1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photo-interprétation </a:t>
              </a:r>
              <a:endParaRPr lang="fr-FR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69941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92079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4247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28393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Flèche en arc 52"/>
          <p:cNvSpPr/>
          <p:nvPr/>
        </p:nvSpPr>
        <p:spPr>
          <a:xfrm rot="1296059">
            <a:off x="333072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1783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une fois l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 M1 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01428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56355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</a:t>
            </a:r>
            <a:r>
              <a:rPr lang="fr-FR" sz="6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corrections M2 </a:t>
            </a:r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6355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513864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917778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858810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94045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22347" y="2156200"/>
            <a:ext cx="1223650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Production OCS GE auto </a:t>
            </a:r>
            <a:r>
              <a:rPr lang="fr-FR" sz="7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endParaRPr lang="fr-FR" sz="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4782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1439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  <a:endParaRPr lang="fr-FR" sz="8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fr-FR" sz="800" dirty="0" smtClean="0">
                <a:latin typeface="Roboto"/>
                <a:ea typeface="Roboto"/>
                <a:cs typeface="Roboto"/>
                <a:sym typeface="Roboto"/>
              </a:rPr>
              <a:t>M1 &amp; M2</a:t>
            </a:r>
            <a:endParaRPr lang="fr-FR" sz="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1199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67888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</a:t>
            </a:r>
            <a:r>
              <a:rPr lang="fr-FR" dirty="0" smtClean="0">
                <a:solidFill>
                  <a:schemeClr val="tx1"/>
                </a:solidFill>
              </a:rPr>
              <a:t>du département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88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2049556" y="509313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Atelier </a:t>
                </a:r>
                <a:r>
                  <a:rPr lang="en" sz="1600" b="1" dirty="0" smtClean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</a:t>
              </a:r>
              <a:r>
                <a:rPr lang="fr-FR" sz="1050" dirty="0" smtClean="0">
                  <a:latin typeface="Roboto"/>
                  <a:ea typeface="Roboto"/>
                  <a:cs typeface="Roboto"/>
                  <a:sym typeface="Roboto"/>
                </a:rPr>
                <a:t>+ Découverte </a:t>
              </a:r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9236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2021 ou 2023</a:t>
            </a:r>
            <a:endParaRPr lang="fr-FR" sz="7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</a:t>
            </a:r>
            <a:r>
              <a:rPr lang="fr-FR" sz="7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2018 ou 2021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86968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M1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et création (Pi</a:t>
            </a:r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fr-FR" sz="600" dirty="0" smtClean="0">
                <a:latin typeface="Roboto"/>
                <a:ea typeface="Roboto"/>
                <a:cs typeface="Roboto"/>
                <a:sym typeface="Roboto"/>
              </a:rPr>
              <a:t>M2</a:t>
            </a:r>
            <a:endParaRPr lang="fr-FR" sz="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18252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M2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et M1 </a:t>
                  </a:r>
                  <a:endParaRPr lang="fr-FR" sz="600" dirty="0" smtClean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/>
                  <a:r>
                    <a:rPr lang="fr-FR" sz="600" dirty="0" smtClean="0">
                      <a:latin typeface="Roboto"/>
                      <a:ea typeface="Roboto"/>
                      <a:cs typeface="Roboto"/>
                      <a:sym typeface="Roboto"/>
                    </a:rPr>
                    <a:t>sur </a:t>
                  </a:r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5" name="Rectangle 74"/>
          <p:cNvSpPr/>
          <p:nvPr/>
        </p:nvSpPr>
        <p:spPr>
          <a:xfrm rot="20633550">
            <a:off x="263700" y="964516"/>
            <a:ext cx="1768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100"/>
            </a:pPr>
            <a:r>
              <a:rPr lang="fr-FR" sz="1050" b="1" dirty="0" smtClean="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Sous réserve validation DGALN</a:t>
            </a:r>
            <a:endParaRPr lang="fr-FR" sz="1050" b="1" dirty="0"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337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  <p:bldP spid="75" grpId="0"/>
    </p:bldLst>
  </p:timing>
</p:sld>
</file>

<file path=ppt/theme/theme1.xml><?xml version="1.0" encoding="utf-8"?>
<a:theme xmlns:a="http://schemas.openxmlformats.org/drawingml/2006/main" name="Project Timelin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D4840"/>
      </a:accent1>
      <a:accent2>
        <a:srgbClr val="358A84"/>
      </a:accent2>
      <a:accent3>
        <a:srgbClr val="026796"/>
      </a:accent3>
      <a:accent4>
        <a:srgbClr val="DAD671"/>
      </a:accent4>
      <a:accent5>
        <a:srgbClr val="FAA74D"/>
      </a:accent5>
      <a:accent6>
        <a:srgbClr val="6E598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1302</Words>
  <Application>Microsoft Office PowerPoint</Application>
  <PresentationFormat>Affichage à l'écran (16:9)</PresentationFormat>
  <Paragraphs>498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Fira Sans Extra Condensed</vt:lpstr>
      <vt:lpstr>Roboto</vt:lpstr>
      <vt:lpstr>Calibri</vt:lpstr>
      <vt:lpstr>Project Timeline Infographics by Slidesgo</vt:lpstr>
      <vt:lpstr>Thème Office</vt:lpstr>
      <vt:lpstr> Calendrier de production du département 67</vt:lpstr>
      <vt:lpstr> Calendrier de production du département 68</vt:lpstr>
      <vt:lpstr> Calendrier de production du département 54</vt:lpstr>
      <vt:lpstr> Calendrier de production des départements 51, 52</vt:lpstr>
      <vt:lpstr> Calendrier de production du département 55</vt:lpstr>
      <vt:lpstr> Calendrier de production du département 08</vt:lpstr>
      <vt:lpstr> Calendrier de production du département 57</vt:lpstr>
      <vt:lpstr> Calendrier de production du département 10</vt:lpstr>
      <vt:lpstr> Calendrier de production du département 88</vt:lpstr>
      <vt:lpstr>Retours attendus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 Infographics</dc:title>
  <cp:lastModifiedBy>Yanis Hamimi</cp:lastModifiedBy>
  <cp:revision>119</cp:revision>
  <dcterms:modified xsi:type="dcterms:W3CDTF">2023-12-22T09:23:14Z</dcterms:modified>
</cp:coreProperties>
</file>