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5"/>
  </p:notesMasterIdLst>
  <p:sldIdLst>
    <p:sldId id="266" r:id="rId2"/>
    <p:sldId id="270" r:id="rId3"/>
    <p:sldId id="271" r:id="rId4"/>
  </p:sldIdLst>
  <p:sldSz cx="9144000" cy="5143500" type="screen16x9"/>
  <p:notesSz cx="6858000" cy="9144000"/>
  <p:embeddedFontLst>
    <p:embeddedFont>
      <p:font typeface="Fira Sans Extra Condensed" panose="020B0503050000020004" pitchFamily="34" charset="0"/>
      <p:regular r:id="rId6"/>
      <p:bold r:id="rId7"/>
      <p:italic r:id="rId8"/>
      <p:boldItalic r:id="rId9"/>
    </p:embeddedFont>
    <p:embeddedFont>
      <p:font typeface="Roboto" panose="02000000000000000000" pitchFamily="2" charset="0"/>
      <p:regular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2E7BCAB-789E-41B2-B04F-1F29E9D72C74}">
  <a:tblStyle styleId="{E2E7BCAB-789E-41B2-B04F-1F29E9D72C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567" autoAdjust="0"/>
  </p:normalViewPr>
  <p:slideViewPr>
    <p:cSldViewPr snapToGrid="0">
      <p:cViewPr varScale="1">
        <p:scale>
          <a:sx n="141" d="100"/>
          <a:sy n="141" d="100"/>
        </p:scale>
        <p:origin x="138" y="3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370704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e64af3dcd5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e64af3dcd5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e64af3dcd5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e64af3dcd5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e64af3dcd5_0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e64af3dcd5_0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457200" y="1247950"/>
            <a:ext cx="8229600" cy="30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152475"/>
            <a:ext cx="8229600" cy="357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27206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du département  62</a:t>
            </a:r>
            <a:endParaRPr dirty="0"/>
          </a:p>
        </p:txBody>
      </p:sp>
      <p:graphicFrame>
        <p:nvGraphicFramePr>
          <p:cNvPr id="300" name="Google Shape;300;p22"/>
          <p:cNvGraphicFramePr/>
          <p:nvPr>
            <p:extLst>
              <p:ext uri="{D42A27DB-BD31-4B8C-83A1-F6EECF244321}">
                <p14:modId xmlns:p14="http://schemas.microsoft.com/office/powerpoint/2010/main" val="24636417"/>
              </p:ext>
            </p:extLst>
          </p:nvPr>
        </p:nvGraphicFramePr>
        <p:xfrm>
          <a:off x="244199" y="1924700"/>
          <a:ext cx="8581941" cy="4266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62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9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2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11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51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80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83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98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93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547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2818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9641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9309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Aout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9" name="Groupe 8"/>
          <p:cNvGrpSpPr/>
          <p:nvPr/>
        </p:nvGrpSpPr>
        <p:grpSpPr>
          <a:xfrm>
            <a:off x="3047769" y="922913"/>
            <a:ext cx="1629747" cy="1099612"/>
            <a:chOff x="2669433" y="922913"/>
            <a:chExt cx="1629747" cy="1099612"/>
          </a:xfrm>
        </p:grpSpPr>
        <p:grpSp>
          <p:nvGrpSpPr>
            <p:cNvPr id="301" name="Google Shape;301;p22"/>
            <p:cNvGrpSpPr/>
            <p:nvPr/>
          </p:nvGrpSpPr>
          <p:grpSpPr>
            <a:xfrm>
              <a:off x="2813233" y="922913"/>
              <a:ext cx="1485947" cy="787278"/>
              <a:chOff x="1028653" y="3560850"/>
              <a:chExt cx="1485947" cy="787278"/>
            </a:xfrm>
          </p:grpSpPr>
          <p:sp>
            <p:nvSpPr>
              <p:cNvPr id="302" name="Google Shape;302;p22"/>
              <p:cNvSpPr txBox="1"/>
              <p:nvPr/>
            </p:nvSpPr>
            <p:spPr>
              <a:xfrm>
                <a:off x="1028653" y="3794028"/>
                <a:ext cx="137160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000" dirty="0">
                    <a:latin typeface="Roboto"/>
                    <a:ea typeface="Roboto"/>
                    <a:cs typeface="Roboto"/>
                    <a:sym typeface="Roboto"/>
                  </a:rPr>
                  <a:t>Découverte des données IA et auto</a:t>
                </a:r>
                <a:endParaRPr sz="10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03" name="Google Shape;303;p22"/>
              <p:cNvSpPr txBox="1"/>
              <p:nvPr/>
            </p:nvSpPr>
            <p:spPr>
              <a:xfrm>
                <a:off x="1143000" y="3560850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2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4" name="Google Shape;304;p22"/>
            <p:cNvCxnSpPr/>
            <p:nvPr/>
          </p:nvCxnSpPr>
          <p:spPr>
            <a:xfrm rot="-5400000">
              <a:off x="2434260" y="1399900"/>
              <a:ext cx="898800" cy="139800"/>
            </a:xfrm>
            <a:prstGeom prst="bentConnector2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06" name="Google Shape;306;p22"/>
            <p:cNvGrpSpPr/>
            <p:nvPr/>
          </p:nvGrpSpPr>
          <p:grpSpPr>
            <a:xfrm>
              <a:off x="2669433" y="1742925"/>
              <a:ext cx="279600" cy="279600"/>
              <a:chOff x="1689600" y="2004400"/>
              <a:chExt cx="279600" cy="279600"/>
            </a:xfrm>
          </p:grpSpPr>
          <p:grpSp>
            <p:nvGrpSpPr>
              <p:cNvPr id="307" name="Google Shape;307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05" name="Google Shape;305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308" name="Google Shape;308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</p:grpSp>
          <p:sp>
            <p:nvSpPr>
              <p:cNvPr id="309" name="Google Shape;309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10" name="Groupe 9"/>
          <p:cNvGrpSpPr/>
          <p:nvPr/>
        </p:nvGrpSpPr>
        <p:grpSpPr>
          <a:xfrm>
            <a:off x="7669441" y="797377"/>
            <a:ext cx="1592296" cy="1212016"/>
            <a:chOff x="5786180" y="810297"/>
            <a:chExt cx="1592296" cy="1212016"/>
          </a:xfrm>
        </p:grpSpPr>
        <p:grpSp>
          <p:nvGrpSpPr>
            <p:cNvPr id="310" name="Google Shape;310;p22"/>
            <p:cNvGrpSpPr/>
            <p:nvPr/>
          </p:nvGrpSpPr>
          <p:grpSpPr>
            <a:xfrm>
              <a:off x="5786180" y="810297"/>
              <a:ext cx="1592296" cy="729164"/>
              <a:chOff x="929390" y="3454172"/>
              <a:chExt cx="1592296" cy="729164"/>
            </a:xfrm>
          </p:grpSpPr>
          <p:sp>
            <p:nvSpPr>
              <p:cNvPr id="311" name="Google Shape;311;p22"/>
              <p:cNvSpPr txBox="1"/>
              <p:nvPr/>
            </p:nvSpPr>
            <p:spPr>
              <a:xfrm>
                <a:off x="929390" y="3629236"/>
                <a:ext cx="137160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12" name="Google Shape;312;p22"/>
              <p:cNvSpPr txBox="1"/>
              <p:nvPr/>
            </p:nvSpPr>
            <p:spPr>
              <a:xfrm>
                <a:off x="1150086" y="3454172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13" name="Google Shape;313;p22"/>
            <p:cNvCxnSpPr>
              <a:stCxn id="314" idx="0"/>
            </p:cNvCxnSpPr>
            <p:nvPr/>
          </p:nvCxnSpPr>
          <p:spPr>
            <a:xfrm rot="16200000" flipV="1">
              <a:off x="6654213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5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316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1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317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</p:grpSp>
          <p:sp>
            <p:nvSpPr>
              <p:cNvPr id="318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320" name="Google Shape;320;p22"/>
          <p:cNvSpPr/>
          <p:nvPr/>
        </p:nvSpPr>
        <p:spPr>
          <a:xfrm>
            <a:off x="1241428" y="2806516"/>
            <a:ext cx="1904116" cy="291131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Photo interprétation (PI) M1</a:t>
            </a:r>
          </a:p>
        </p:txBody>
      </p:sp>
      <p:sp>
        <p:nvSpPr>
          <p:cNvPr id="321" name="Google Shape;321;p22"/>
          <p:cNvSpPr/>
          <p:nvPr/>
        </p:nvSpPr>
        <p:spPr>
          <a:xfrm>
            <a:off x="2982035" y="3141105"/>
            <a:ext cx="761424" cy="31208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Corrections M1  final</a:t>
            </a:r>
          </a:p>
        </p:txBody>
      </p:sp>
      <p:grpSp>
        <p:nvGrpSpPr>
          <p:cNvPr id="45" name="Google Shape;301;p22"/>
          <p:cNvGrpSpPr/>
          <p:nvPr/>
        </p:nvGrpSpPr>
        <p:grpSpPr>
          <a:xfrm>
            <a:off x="178927" y="916975"/>
            <a:ext cx="1516222" cy="801900"/>
            <a:chOff x="892020" y="3560850"/>
            <a:chExt cx="1622580" cy="801900"/>
          </a:xfrm>
        </p:grpSpPr>
        <p:sp>
          <p:nvSpPr>
            <p:cNvPr id="46" name="Google Shape;302;p22"/>
            <p:cNvSpPr txBox="1"/>
            <p:nvPr/>
          </p:nvSpPr>
          <p:spPr>
            <a:xfrm>
              <a:off x="892020" y="3808650"/>
              <a:ext cx="1560806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/>
              <a:r>
                <a:rPr lang="fr-FR" sz="100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endParaRPr sz="1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7" name="Google Shape;303;p22"/>
            <p:cNvSpPr txBox="1"/>
            <p:nvPr/>
          </p:nvSpPr>
          <p:spPr>
            <a:xfrm>
              <a:off x="1143000" y="3560850"/>
              <a:ext cx="1371600" cy="24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Atelier 1</a:t>
              </a:r>
              <a:endParaRPr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cxnSp>
        <p:nvCxnSpPr>
          <p:cNvPr id="48" name="Google Shape;304;p22"/>
          <p:cNvCxnSpPr>
            <a:stCxn id="52" idx="0"/>
            <a:endCxn id="47" idx="1"/>
          </p:cNvCxnSpPr>
          <p:nvPr/>
        </p:nvCxnSpPr>
        <p:spPr>
          <a:xfrm rot="5400000" flipH="1" flipV="1">
            <a:off x="-106813" y="1222631"/>
            <a:ext cx="702025" cy="338514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grpSp>
        <p:nvGrpSpPr>
          <p:cNvPr id="49" name="Google Shape;306;p22"/>
          <p:cNvGrpSpPr/>
          <p:nvPr/>
        </p:nvGrpSpPr>
        <p:grpSpPr>
          <a:xfrm>
            <a:off x="-64858" y="1742900"/>
            <a:ext cx="279600" cy="279600"/>
            <a:chOff x="1689600" y="2004400"/>
            <a:chExt cx="279600" cy="279600"/>
          </a:xfrm>
        </p:grpSpPr>
        <p:grpSp>
          <p:nvGrpSpPr>
            <p:cNvPr id="50" name="Google Shape;307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52" name="Google Shape;305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53" name="Google Shape;308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51" name="Google Shape;309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61" name="Rectangle 60"/>
          <p:cNvSpPr/>
          <p:nvPr/>
        </p:nvSpPr>
        <p:spPr>
          <a:xfrm>
            <a:off x="2005742" y="3160415"/>
            <a:ext cx="45236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35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191889" y="3939342"/>
            <a:ext cx="2858845" cy="891200"/>
            <a:chOff x="191889" y="3939342"/>
            <a:chExt cx="2858845" cy="891200"/>
          </a:xfrm>
        </p:grpSpPr>
        <p:sp>
          <p:nvSpPr>
            <p:cNvPr id="330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Photo interprétation </a:t>
              </a:r>
            </a:p>
          </p:txBody>
        </p:sp>
        <p:sp>
          <p:nvSpPr>
            <p:cNvPr id="333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36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339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83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cxnSp>
        <p:nvCxnSpPr>
          <p:cNvPr id="84" name="Google Shape;313;p22"/>
          <p:cNvCxnSpPr>
            <a:stCxn id="88" idx="4"/>
          </p:cNvCxnSpPr>
          <p:nvPr/>
        </p:nvCxnSpPr>
        <p:spPr>
          <a:xfrm rot="5400000">
            <a:off x="2716630" y="2704915"/>
            <a:ext cx="203184" cy="23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grpSp>
        <p:nvGrpSpPr>
          <p:cNvPr id="85" name="Google Shape;315;p22"/>
          <p:cNvGrpSpPr/>
          <p:nvPr/>
        </p:nvGrpSpPr>
        <p:grpSpPr>
          <a:xfrm>
            <a:off x="2678433" y="2323734"/>
            <a:ext cx="279600" cy="279600"/>
            <a:chOff x="1689600" y="2004400"/>
            <a:chExt cx="279600" cy="279600"/>
          </a:xfrm>
        </p:grpSpPr>
        <p:grpSp>
          <p:nvGrpSpPr>
            <p:cNvPr id="8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8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8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8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95" name="Rectangle 94"/>
          <p:cNvSpPr/>
          <p:nvPr/>
        </p:nvSpPr>
        <p:spPr>
          <a:xfrm>
            <a:off x="3099243" y="3494579"/>
            <a:ext cx="45236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00" name="Google Shape;320;p22"/>
          <p:cNvSpPr/>
          <p:nvPr/>
        </p:nvSpPr>
        <p:spPr>
          <a:xfrm>
            <a:off x="3692308" y="3521716"/>
            <a:ext cx="729674" cy="291131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Corrections  M1 </a:t>
            </a:r>
          </a:p>
        </p:txBody>
      </p:sp>
      <p:sp>
        <p:nvSpPr>
          <p:cNvPr id="102" name="Flèche en arc 101"/>
          <p:cNvSpPr/>
          <p:nvPr/>
        </p:nvSpPr>
        <p:spPr>
          <a:xfrm rot="1296059">
            <a:off x="3678115" y="3305075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8" name="Google Shape;320;p22"/>
          <p:cNvSpPr/>
          <p:nvPr/>
        </p:nvSpPr>
        <p:spPr>
          <a:xfrm>
            <a:off x="4389676" y="3844535"/>
            <a:ext cx="1471193" cy="291131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Corrections M1 et création (Pi) M2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870307" y="4535905"/>
            <a:ext cx="9574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500" dirty="0">
                <a:latin typeface="Roboto"/>
                <a:ea typeface="Roboto"/>
                <a:cs typeface="Roboto"/>
                <a:sym typeface="Roboto"/>
              </a:rPr>
              <a:t>Démarrage PI du 2018 une fois  le 2021 stabilisé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4639579" y="4210198"/>
            <a:ext cx="45236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4" name="Google Shape;321;p22"/>
          <p:cNvSpPr/>
          <p:nvPr/>
        </p:nvSpPr>
        <p:spPr>
          <a:xfrm>
            <a:off x="5940373" y="4065291"/>
            <a:ext cx="768576" cy="30210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Corrections M2 final 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6089502" y="4420674"/>
            <a:ext cx="45236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16" name="Google Shape;320;p22"/>
          <p:cNvSpPr/>
          <p:nvPr/>
        </p:nvSpPr>
        <p:spPr>
          <a:xfrm>
            <a:off x="6707021" y="4411689"/>
            <a:ext cx="1161191" cy="34892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M2 et M1 sur zones de changements</a:t>
            </a:r>
          </a:p>
        </p:txBody>
      </p:sp>
      <p:sp>
        <p:nvSpPr>
          <p:cNvPr id="117" name="Flèche en arc 116"/>
          <p:cNvSpPr/>
          <p:nvPr/>
        </p:nvSpPr>
        <p:spPr>
          <a:xfrm rot="1616954">
            <a:off x="6672296" y="4190873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9" name="Google Shape;319;p22"/>
          <p:cNvSpPr/>
          <p:nvPr/>
        </p:nvSpPr>
        <p:spPr>
          <a:xfrm>
            <a:off x="7865754" y="4635818"/>
            <a:ext cx="900568" cy="26222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7994225" y="4284424"/>
            <a:ext cx="79861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10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fr-FR" sz="10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livraison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554036" y="4853604"/>
            <a:ext cx="551754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0" y="2445810"/>
            <a:ext cx="1678543" cy="967308"/>
            <a:chOff x="143089" y="2431226"/>
            <a:chExt cx="1678543" cy="967308"/>
          </a:xfrm>
        </p:grpSpPr>
        <p:sp>
          <p:nvSpPr>
            <p:cNvPr id="44" name="Google Shape;319;p22"/>
            <p:cNvSpPr/>
            <p:nvPr/>
          </p:nvSpPr>
          <p:spPr>
            <a:xfrm>
              <a:off x="364746" y="2431226"/>
              <a:ext cx="1456886" cy="315049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fr-FR" sz="700" dirty="0">
                  <a:latin typeface="Roboto"/>
                  <a:ea typeface="Roboto"/>
                  <a:cs typeface="Roboto"/>
                  <a:sym typeface="Roboto"/>
                </a:rPr>
                <a:t>Production OCS GE auto M1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41923" y="2767592"/>
              <a:ext cx="452368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800" dirty="0">
                  <a:solidFill>
                    <a:schemeClr val="accent4">
                      <a:lumMod val="50000"/>
                    </a:schemeClr>
                  </a:solidFill>
                  <a:latin typeface="Roboto"/>
                  <a:ea typeface="Roboto"/>
                  <a:cs typeface="Roboto"/>
                  <a:sym typeface="Roboto"/>
                </a:rPr>
                <a:t>20 JO</a:t>
              </a:r>
              <a:endParaRPr lang="fr-FR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43089" y="2983036"/>
              <a:ext cx="761747" cy="4154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700" dirty="0">
                  <a:solidFill>
                    <a:schemeClr val="tx1"/>
                  </a:solidFill>
                  <a:latin typeface="Roboto"/>
                  <a:ea typeface="Roboto"/>
                  <a:cs typeface="Roboto"/>
                  <a:sym typeface="Roboto"/>
                </a:rPr>
                <a:t>JO : jour ouvré</a:t>
              </a:r>
            </a:p>
            <a:p>
              <a:r>
                <a:rPr lang="fr-FR" sz="700" dirty="0">
                  <a:solidFill>
                    <a:schemeClr val="tx1"/>
                  </a:solidFill>
                  <a:latin typeface="Roboto"/>
                  <a:ea typeface="Roboto"/>
                  <a:cs typeface="Roboto"/>
                  <a:sym typeface="Roboto"/>
                </a:rPr>
                <a:t>M1 : 2021</a:t>
              </a:r>
            </a:p>
            <a:p>
              <a:r>
                <a:rPr lang="fr-FR" sz="700" dirty="0">
                  <a:solidFill>
                    <a:schemeClr val="tx1"/>
                  </a:solidFill>
                  <a:latin typeface="Roboto"/>
                  <a:ea typeface="Roboto"/>
                  <a:cs typeface="Roboto"/>
                  <a:sym typeface="Roboto"/>
                </a:rPr>
                <a:t>M2 : 2018 </a:t>
              </a:r>
              <a:endParaRPr lang="fr-F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647063" y="3818609"/>
            <a:ext cx="70564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3" name="Rectangle 2"/>
          <p:cNvSpPr/>
          <p:nvPr/>
        </p:nvSpPr>
        <p:spPr>
          <a:xfrm>
            <a:off x="4504489" y="3582803"/>
            <a:ext cx="788999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M1 M2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2776208" y="2490416"/>
            <a:ext cx="1613468" cy="461665"/>
            <a:chOff x="2818310" y="2635982"/>
            <a:chExt cx="1613468" cy="461665"/>
          </a:xfrm>
        </p:grpSpPr>
        <p:sp>
          <p:nvSpPr>
            <p:cNvPr id="14" name="Rectangle 13"/>
            <p:cNvSpPr/>
            <p:nvPr/>
          </p:nvSpPr>
          <p:spPr>
            <a:xfrm>
              <a:off x="2818310" y="2667556"/>
              <a:ext cx="98937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buClr>
                  <a:schemeClr val="dk1"/>
                </a:buClr>
                <a:buSzPts val="1100"/>
              </a:pPr>
              <a:r>
                <a:rPr lang="fr-FR" sz="1600" b="1" dirty="0">
                  <a:solidFill>
                    <a:schemeClr val="accent4">
                      <a:lumMod val="50000"/>
                    </a:schemeClr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Formation</a:t>
              </a:r>
              <a:endParaRPr lang="fr-FR" sz="18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3363857" y="2635982"/>
              <a:ext cx="106792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fr-FR" sz="800" b="1" dirty="0">
                  <a:solidFill>
                    <a:schemeClr val="accent4">
                      <a:lumMod val="50000"/>
                    </a:schemeClr>
                  </a:solidFill>
                  <a:latin typeface="Roboto"/>
                  <a:ea typeface="Roboto"/>
                  <a:cs typeface="Roboto"/>
                  <a:sym typeface="Roboto"/>
                </a:rPr>
                <a:t>OCS GE</a:t>
              </a:r>
            </a:p>
            <a:p>
              <a:pPr lvl="0" algn="ctr"/>
              <a:r>
                <a:rPr lang="fr-FR" sz="800" b="1" dirty="0">
                  <a:solidFill>
                    <a:schemeClr val="accent4">
                      <a:lumMod val="50000"/>
                    </a:schemeClr>
                  </a:solidFill>
                  <a:latin typeface="Roboto"/>
                  <a:ea typeface="Roboto"/>
                  <a:cs typeface="Roboto"/>
                  <a:sym typeface="Roboto"/>
                </a:rPr>
                <a:t>&amp;</a:t>
              </a:r>
            </a:p>
            <a:p>
              <a:pPr lvl="0" algn="ctr"/>
              <a:r>
                <a:rPr lang="fr-FR" sz="800" b="1" dirty="0">
                  <a:solidFill>
                    <a:schemeClr val="accent4">
                      <a:lumMod val="50000"/>
                    </a:schemeClr>
                  </a:solidFill>
                  <a:latin typeface="Roboto"/>
                  <a:ea typeface="Roboto"/>
                  <a:cs typeface="Roboto"/>
                  <a:sym typeface="Roboto"/>
                </a:rPr>
                <a:t>Espace collaboratif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5021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" grpId="0" animBg="1"/>
      <p:bldP spid="321" grpId="0" animBg="1"/>
      <p:bldP spid="61" grpId="0"/>
      <p:bldP spid="95" grpId="0"/>
      <p:bldP spid="100" grpId="0" animBg="1"/>
      <p:bldP spid="102" grpId="0" animBg="1"/>
      <p:bldP spid="108" grpId="0" animBg="1"/>
      <p:bldP spid="110" grpId="0"/>
      <p:bldP spid="113" grpId="0"/>
      <p:bldP spid="114" grpId="0" animBg="1"/>
      <p:bldP spid="115" grpId="0"/>
      <p:bldP spid="116" grpId="0" animBg="1"/>
      <p:bldP spid="117" grpId="0" animBg="1"/>
      <p:bldP spid="119" grpId="0" animBg="1"/>
      <p:bldP spid="120" grpId="0"/>
      <p:bldP spid="90" grpId="0"/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27206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des départements 02 et 60</a:t>
            </a:r>
            <a:endParaRPr dirty="0"/>
          </a:p>
        </p:txBody>
      </p:sp>
      <p:graphicFrame>
        <p:nvGraphicFramePr>
          <p:cNvPr id="300" name="Google Shape;300;p22"/>
          <p:cNvGraphicFramePr/>
          <p:nvPr>
            <p:extLst>
              <p:ext uri="{D42A27DB-BD31-4B8C-83A1-F6EECF244321}">
                <p14:modId xmlns:p14="http://schemas.microsoft.com/office/powerpoint/2010/main" val="3719398938"/>
              </p:ext>
            </p:extLst>
          </p:nvPr>
        </p:nvGraphicFramePr>
        <p:xfrm>
          <a:off x="244199" y="1924700"/>
          <a:ext cx="8581941" cy="4266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73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15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9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29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11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64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09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506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7798">
                  <a:extLst>
                    <a:ext uri="{9D8B030D-6E8A-4147-A177-3AD203B41FA5}">
                      <a16:colId xmlns:a16="http://schemas.microsoft.com/office/drawing/2014/main" val="1447107990"/>
                    </a:ext>
                  </a:extLst>
                </a:gridCol>
                <a:gridCol w="779935">
                  <a:extLst>
                    <a:ext uri="{9D8B030D-6E8A-4147-A177-3AD203B41FA5}">
                      <a16:colId xmlns:a16="http://schemas.microsoft.com/office/drawing/2014/main" val="1571978283"/>
                    </a:ext>
                  </a:extLst>
                </a:gridCol>
                <a:gridCol w="761690">
                  <a:extLst>
                    <a:ext uri="{9D8B030D-6E8A-4147-A177-3AD203B41FA5}">
                      <a16:colId xmlns:a16="http://schemas.microsoft.com/office/drawing/2014/main" val="130666361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Aout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 </a:t>
                      </a:r>
                      <a:r>
                        <a:rPr lang="en" sz="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9" name="Groupe 8"/>
          <p:cNvGrpSpPr/>
          <p:nvPr/>
        </p:nvGrpSpPr>
        <p:grpSpPr>
          <a:xfrm>
            <a:off x="2677191" y="845270"/>
            <a:ext cx="1629747" cy="1099612"/>
            <a:chOff x="2669433" y="922913"/>
            <a:chExt cx="1629747" cy="1099612"/>
          </a:xfrm>
        </p:grpSpPr>
        <p:grpSp>
          <p:nvGrpSpPr>
            <p:cNvPr id="301" name="Google Shape;301;p22"/>
            <p:cNvGrpSpPr/>
            <p:nvPr/>
          </p:nvGrpSpPr>
          <p:grpSpPr>
            <a:xfrm>
              <a:off x="2813232" y="922913"/>
              <a:ext cx="1485948" cy="787278"/>
              <a:chOff x="1028652" y="3560850"/>
              <a:chExt cx="1485948" cy="787278"/>
            </a:xfrm>
          </p:grpSpPr>
          <p:sp>
            <p:nvSpPr>
              <p:cNvPr id="302" name="Google Shape;302;p22"/>
              <p:cNvSpPr txBox="1"/>
              <p:nvPr/>
            </p:nvSpPr>
            <p:spPr>
              <a:xfrm>
                <a:off x="1028652" y="3794028"/>
                <a:ext cx="1485947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000" dirty="0">
                    <a:latin typeface="Roboto"/>
                    <a:ea typeface="Roboto"/>
                    <a:cs typeface="Roboto"/>
                    <a:sym typeface="Roboto"/>
                  </a:rPr>
                  <a:t>Réunion d’information et découverte des données IA</a:t>
                </a:r>
              </a:p>
            </p:txBody>
          </p:sp>
          <p:sp>
            <p:nvSpPr>
              <p:cNvPr id="303" name="Google Shape;303;p22"/>
              <p:cNvSpPr txBox="1"/>
              <p:nvPr/>
            </p:nvSpPr>
            <p:spPr>
              <a:xfrm>
                <a:off x="1143000" y="3560850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1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4" name="Google Shape;304;p22"/>
            <p:cNvCxnSpPr/>
            <p:nvPr/>
          </p:nvCxnSpPr>
          <p:spPr>
            <a:xfrm rot="-5400000">
              <a:off x="2434260" y="1399900"/>
              <a:ext cx="898800" cy="139800"/>
            </a:xfrm>
            <a:prstGeom prst="bentConnector2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06" name="Google Shape;306;p22"/>
            <p:cNvGrpSpPr/>
            <p:nvPr/>
          </p:nvGrpSpPr>
          <p:grpSpPr>
            <a:xfrm>
              <a:off x="2669433" y="1742925"/>
              <a:ext cx="279600" cy="279600"/>
              <a:chOff x="1689600" y="2004400"/>
              <a:chExt cx="279600" cy="279600"/>
            </a:xfrm>
          </p:grpSpPr>
          <p:grpSp>
            <p:nvGrpSpPr>
              <p:cNvPr id="307" name="Google Shape;307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05" name="Google Shape;305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308" name="Google Shape;308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</p:grpSp>
          <p:sp>
            <p:nvSpPr>
              <p:cNvPr id="309" name="Google Shape;309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10" name="Groupe 9"/>
          <p:cNvGrpSpPr/>
          <p:nvPr/>
        </p:nvGrpSpPr>
        <p:grpSpPr>
          <a:xfrm>
            <a:off x="6232407" y="800034"/>
            <a:ext cx="1592296" cy="1212016"/>
            <a:chOff x="5786180" y="810297"/>
            <a:chExt cx="1592296" cy="1212016"/>
          </a:xfrm>
        </p:grpSpPr>
        <p:grpSp>
          <p:nvGrpSpPr>
            <p:cNvPr id="310" name="Google Shape;310;p22"/>
            <p:cNvGrpSpPr/>
            <p:nvPr/>
          </p:nvGrpSpPr>
          <p:grpSpPr>
            <a:xfrm>
              <a:off x="5786180" y="810297"/>
              <a:ext cx="1592296" cy="729164"/>
              <a:chOff x="929390" y="3454172"/>
              <a:chExt cx="1592296" cy="729164"/>
            </a:xfrm>
          </p:grpSpPr>
          <p:sp>
            <p:nvSpPr>
              <p:cNvPr id="311" name="Google Shape;311;p22"/>
              <p:cNvSpPr txBox="1"/>
              <p:nvPr/>
            </p:nvSpPr>
            <p:spPr>
              <a:xfrm>
                <a:off x="929390" y="3629236"/>
                <a:ext cx="137160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12" name="Google Shape;312;p22"/>
              <p:cNvSpPr txBox="1"/>
              <p:nvPr/>
            </p:nvSpPr>
            <p:spPr>
              <a:xfrm>
                <a:off x="1150086" y="3454172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13" name="Google Shape;313;p22"/>
            <p:cNvCxnSpPr>
              <a:stCxn id="314" idx="0"/>
            </p:cNvCxnSpPr>
            <p:nvPr/>
          </p:nvCxnSpPr>
          <p:spPr>
            <a:xfrm rot="16200000" flipV="1">
              <a:off x="6654213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5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316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1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317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</p:grpSp>
          <p:sp>
            <p:nvSpPr>
              <p:cNvPr id="318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sp>
        <p:nvSpPr>
          <p:cNvPr id="320" name="Google Shape;320;p22"/>
          <p:cNvSpPr/>
          <p:nvPr/>
        </p:nvSpPr>
        <p:spPr>
          <a:xfrm>
            <a:off x="1423019" y="3097647"/>
            <a:ext cx="1467275" cy="291131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Photo interprétation (PI) M1</a:t>
            </a:r>
          </a:p>
        </p:txBody>
      </p:sp>
      <p:sp>
        <p:nvSpPr>
          <p:cNvPr id="321" name="Google Shape;321;p22"/>
          <p:cNvSpPr/>
          <p:nvPr/>
        </p:nvSpPr>
        <p:spPr>
          <a:xfrm>
            <a:off x="2828528" y="3363737"/>
            <a:ext cx="825192" cy="31208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Corrections M1  final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7815565" y="811350"/>
            <a:ext cx="1371600" cy="1219226"/>
            <a:chOff x="7602227" y="832767"/>
            <a:chExt cx="1371600" cy="1219226"/>
          </a:xfrm>
        </p:grpSpPr>
        <p:grpSp>
          <p:nvGrpSpPr>
            <p:cNvPr id="65" name="Google Shape;310;p22"/>
            <p:cNvGrpSpPr/>
            <p:nvPr/>
          </p:nvGrpSpPr>
          <p:grpSpPr>
            <a:xfrm>
              <a:off x="7602227" y="832767"/>
              <a:ext cx="1371600" cy="801925"/>
              <a:chOff x="1143000" y="3560850"/>
              <a:chExt cx="1371600" cy="801925"/>
            </a:xfrm>
          </p:grpSpPr>
          <p:sp>
            <p:nvSpPr>
              <p:cNvPr id="66" name="Google Shape;311;p22"/>
              <p:cNvSpPr txBox="1"/>
              <p:nvPr/>
            </p:nvSpPr>
            <p:spPr>
              <a:xfrm>
                <a:off x="1143000" y="3808675"/>
                <a:ext cx="137160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2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67" name="Google Shape;312;p22"/>
              <p:cNvSpPr txBox="1"/>
              <p:nvPr/>
            </p:nvSpPr>
            <p:spPr>
              <a:xfrm>
                <a:off x="1143000" y="3560850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68" name="Google Shape;313;p22"/>
            <p:cNvCxnSpPr/>
            <p:nvPr/>
          </p:nvCxnSpPr>
          <p:spPr>
            <a:xfrm rot="16200000" flipV="1">
              <a:off x="826866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69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70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72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73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</p:grpSp>
          <p:sp>
            <p:nvSpPr>
              <p:cNvPr id="71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4" name="Groupe 3"/>
          <p:cNvGrpSpPr/>
          <p:nvPr/>
        </p:nvGrpSpPr>
        <p:grpSpPr>
          <a:xfrm>
            <a:off x="191889" y="3939342"/>
            <a:ext cx="2858845" cy="891200"/>
            <a:chOff x="191889" y="3939342"/>
            <a:chExt cx="2858845" cy="891200"/>
          </a:xfrm>
        </p:grpSpPr>
        <p:sp>
          <p:nvSpPr>
            <p:cNvPr id="330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Photo interprétation </a:t>
              </a:r>
            </a:p>
          </p:txBody>
        </p:sp>
        <p:sp>
          <p:nvSpPr>
            <p:cNvPr id="333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36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339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83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cxnSp>
        <p:nvCxnSpPr>
          <p:cNvPr id="84" name="Google Shape;313;p22"/>
          <p:cNvCxnSpPr>
            <a:stCxn id="88" idx="4"/>
          </p:cNvCxnSpPr>
          <p:nvPr/>
        </p:nvCxnSpPr>
        <p:spPr>
          <a:xfrm rot="16200000" flipH="1">
            <a:off x="2673445" y="2800441"/>
            <a:ext cx="394291" cy="75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grpSp>
        <p:nvGrpSpPr>
          <p:cNvPr id="85" name="Google Shape;315;p22"/>
          <p:cNvGrpSpPr/>
          <p:nvPr/>
        </p:nvGrpSpPr>
        <p:grpSpPr>
          <a:xfrm>
            <a:off x="2730753" y="2323734"/>
            <a:ext cx="279600" cy="279600"/>
            <a:chOff x="1689600" y="2004400"/>
            <a:chExt cx="279600" cy="279600"/>
          </a:xfrm>
        </p:grpSpPr>
        <p:grpSp>
          <p:nvGrpSpPr>
            <p:cNvPr id="8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8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8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8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2975640" y="2484644"/>
            <a:ext cx="9893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16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8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050694" y="3717211"/>
            <a:ext cx="45236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00" name="Google Shape;320;p22"/>
          <p:cNvSpPr/>
          <p:nvPr/>
        </p:nvSpPr>
        <p:spPr>
          <a:xfrm>
            <a:off x="3653720" y="3793776"/>
            <a:ext cx="833413" cy="291131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Corrections  M1 </a:t>
            </a:r>
          </a:p>
        </p:txBody>
      </p:sp>
      <p:sp>
        <p:nvSpPr>
          <p:cNvPr id="102" name="Flèche en arc 101"/>
          <p:cNvSpPr/>
          <p:nvPr/>
        </p:nvSpPr>
        <p:spPr>
          <a:xfrm rot="1296059">
            <a:off x="3629566" y="3527707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8" name="Google Shape;320;p22"/>
          <p:cNvSpPr/>
          <p:nvPr/>
        </p:nvSpPr>
        <p:spPr>
          <a:xfrm>
            <a:off x="4487133" y="3990101"/>
            <a:ext cx="1208059" cy="291131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Corrections M1  et création (Pi) M2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790979" y="4665617"/>
            <a:ext cx="9574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500" dirty="0">
                <a:latin typeface="Roboto"/>
                <a:ea typeface="Roboto"/>
                <a:cs typeface="Roboto"/>
                <a:sym typeface="Roboto"/>
              </a:rPr>
              <a:t>Démarrage PI du 2018 une fois  le 2021 stabilisé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4446597" y="4398124"/>
            <a:ext cx="45236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4" name="Google Shape;321;p22"/>
          <p:cNvSpPr/>
          <p:nvPr/>
        </p:nvSpPr>
        <p:spPr>
          <a:xfrm>
            <a:off x="5728881" y="4195911"/>
            <a:ext cx="768576" cy="30210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Corrections M2 final 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878010" y="4551294"/>
            <a:ext cx="45236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20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16" name="Google Shape;320;p22"/>
          <p:cNvSpPr/>
          <p:nvPr/>
        </p:nvSpPr>
        <p:spPr>
          <a:xfrm>
            <a:off x="6495529" y="4542309"/>
            <a:ext cx="1161191" cy="34892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M2 et M1 sur zones de changements</a:t>
            </a:r>
          </a:p>
        </p:txBody>
      </p:sp>
      <p:sp>
        <p:nvSpPr>
          <p:cNvPr id="117" name="Flèche en arc 116"/>
          <p:cNvSpPr/>
          <p:nvPr/>
        </p:nvSpPr>
        <p:spPr>
          <a:xfrm rot="1616954">
            <a:off x="6460804" y="4321493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9" name="Google Shape;319;p22"/>
          <p:cNvSpPr/>
          <p:nvPr/>
        </p:nvSpPr>
        <p:spPr>
          <a:xfrm>
            <a:off x="7702377" y="4766438"/>
            <a:ext cx="961801" cy="26222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7702376" y="4505662"/>
            <a:ext cx="130157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10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416686" y="4984224"/>
            <a:ext cx="551754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0" y="2445810"/>
            <a:ext cx="1562636" cy="1121197"/>
            <a:chOff x="143089" y="2431226"/>
            <a:chExt cx="1562636" cy="1121197"/>
          </a:xfrm>
        </p:grpSpPr>
        <p:sp>
          <p:nvSpPr>
            <p:cNvPr id="44" name="Google Shape;319;p22"/>
            <p:cNvSpPr/>
            <p:nvPr/>
          </p:nvSpPr>
          <p:spPr>
            <a:xfrm>
              <a:off x="364747" y="2431226"/>
              <a:ext cx="1340978" cy="315049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fr-FR" sz="700" dirty="0">
                  <a:latin typeface="Roboto"/>
                  <a:ea typeface="Roboto"/>
                  <a:cs typeface="Roboto"/>
                  <a:sym typeface="Roboto"/>
                </a:rPr>
                <a:t>Production OCS GE auto M1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41923" y="2767592"/>
              <a:ext cx="452368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800" dirty="0">
                  <a:solidFill>
                    <a:schemeClr val="accent4">
                      <a:lumMod val="50000"/>
                    </a:schemeClr>
                  </a:solidFill>
                  <a:latin typeface="Roboto"/>
                  <a:ea typeface="Roboto"/>
                  <a:cs typeface="Roboto"/>
                  <a:sym typeface="Roboto"/>
                </a:rPr>
                <a:t>20 JO</a:t>
              </a:r>
              <a:endParaRPr lang="fr-FR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43089" y="2983036"/>
              <a:ext cx="877163" cy="5693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700" dirty="0">
                  <a:solidFill>
                    <a:schemeClr val="tx1"/>
                  </a:solidFill>
                  <a:latin typeface="Roboto"/>
                  <a:ea typeface="Roboto"/>
                  <a:cs typeface="Roboto"/>
                  <a:sym typeface="Roboto"/>
                </a:rPr>
                <a:t>JO : jour ouvré</a:t>
              </a:r>
            </a:p>
            <a:p>
              <a:r>
                <a:rPr lang="fr-FR" sz="800" dirty="0">
                  <a:solidFill>
                    <a:schemeClr val="tx1"/>
                  </a:solidFill>
                  <a:latin typeface="Roboto"/>
                  <a:ea typeface="Roboto"/>
                  <a:cs typeface="Roboto"/>
                  <a:sym typeface="Roboto"/>
                </a:rPr>
                <a:t>M1 : 2021</a:t>
              </a:r>
            </a:p>
            <a:p>
              <a:r>
                <a:rPr lang="fr-FR" sz="800" dirty="0">
                  <a:solidFill>
                    <a:schemeClr val="tx1"/>
                  </a:solidFill>
                  <a:latin typeface="Roboto"/>
                  <a:ea typeface="Roboto"/>
                  <a:cs typeface="Roboto"/>
                  <a:sym typeface="Roboto"/>
                </a:rPr>
                <a:t>M2 (80) : 2017</a:t>
              </a:r>
            </a:p>
            <a:p>
              <a:r>
                <a:rPr lang="fr-FR" sz="800" dirty="0">
                  <a:solidFill>
                    <a:schemeClr val="tx1"/>
                  </a:solidFill>
                  <a:latin typeface="Roboto"/>
                  <a:ea typeface="Roboto"/>
                  <a:cs typeface="Roboto"/>
                  <a:sym typeface="Roboto"/>
                </a:rPr>
                <a:t>M2 (02) : 2018 </a:t>
              </a:r>
              <a:endParaRPr lang="fr-FR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029240" y="4125501"/>
            <a:ext cx="70564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3" name="Rectangle 2"/>
          <p:cNvSpPr/>
          <p:nvPr/>
        </p:nvSpPr>
        <p:spPr>
          <a:xfrm>
            <a:off x="4807896" y="3728369"/>
            <a:ext cx="788999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M1 M2</a:t>
            </a:r>
          </a:p>
        </p:txBody>
      </p:sp>
      <p:sp>
        <p:nvSpPr>
          <p:cNvPr id="92" name="Rectangle 91"/>
          <p:cNvSpPr/>
          <p:nvPr/>
        </p:nvSpPr>
        <p:spPr>
          <a:xfrm>
            <a:off x="2930805" y="2760859"/>
            <a:ext cx="10679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8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8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8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</p:spTree>
    <p:extLst>
      <p:ext uri="{BB962C8B-B14F-4D97-AF65-F5344CB8AC3E}">
        <p14:creationId xmlns:p14="http://schemas.microsoft.com/office/powerpoint/2010/main" val="123132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" grpId="0" animBg="1"/>
      <p:bldP spid="321" grpId="0" animBg="1"/>
      <p:bldP spid="14" grpId="0"/>
      <p:bldP spid="95" grpId="0"/>
      <p:bldP spid="100" grpId="0" animBg="1"/>
      <p:bldP spid="102" grpId="0" animBg="1"/>
      <p:bldP spid="108" grpId="0" animBg="1"/>
      <p:bldP spid="110" grpId="0"/>
      <p:bldP spid="113" grpId="0"/>
      <p:bldP spid="114" grpId="0" animBg="1"/>
      <p:bldP spid="115" grpId="0"/>
      <p:bldP spid="116" grpId="0" animBg="1"/>
      <p:bldP spid="117" grpId="0" animBg="1"/>
      <p:bldP spid="119" grpId="0" animBg="1"/>
      <p:bldP spid="120" grpId="0"/>
      <p:bldP spid="90" grpId="0"/>
      <p:bldP spid="2" grpId="0"/>
      <p:bldP spid="3" grpId="0"/>
      <p:bldP spid="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Google Shape;300;p22">
            <a:extLst>
              <a:ext uri="{FF2B5EF4-FFF2-40B4-BE49-F238E27FC236}">
                <a16:creationId xmlns:a16="http://schemas.microsoft.com/office/drawing/2014/main" id="{A474349D-F6AF-490B-B947-1E0CA8C760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541048"/>
              </p:ext>
            </p:extLst>
          </p:nvPr>
        </p:nvGraphicFramePr>
        <p:xfrm>
          <a:off x="193436" y="1924079"/>
          <a:ext cx="8581941" cy="4266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73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15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9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29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3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11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64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09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506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7798">
                  <a:extLst>
                    <a:ext uri="{9D8B030D-6E8A-4147-A177-3AD203B41FA5}">
                      <a16:colId xmlns:a16="http://schemas.microsoft.com/office/drawing/2014/main" val="1447107990"/>
                    </a:ext>
                  </a:extLst>
                </a:gridCol>
                <a:gridCol w="779935">
                  <a:extLst>
                    <a:ext uri="{9D8B030D-6E8A-4147-A177-3AD203B41FA5}">
                      <a16:colId xmlns:a16="http://schemas.microsoft.com/office/drawing/2014/main" val="1571978283"/>
                    </a:ext>
                  </a:extLst>
                </a:gridCol>
                <a:gridCol w="761690">
                  <a:extLst>
                    <a:ext uri="{9D8B030D-6E8A-4147-A177-3AD203B41FA5}">
                      <a16:colId xmlns:a16="http://schemas.microsoft.com/office/drawing/2014/main" val="1306663614"/>
                    </a:ext>
                  </a:extLst>
                </a:gridCol>
              </a:tblGrid>
              <a:tr h="34086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Aout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 </a:t>
                      </a:r>
                      <a:r>
                        <a:rPr lang="en" sz="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9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27206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des département  59 et 80</a:t>
            </a:r>
            <a:endParaRPr dirty="0"/>
          </a:p>
        </p:txBody>
      </p:sp>
      <p:sp>
        <p:nvSpPr>
          <p:cNvPr id="320" name="Google Shape;320;p22"/>
          <p:cNvSpPr/>
          <p:nvPr/>
        </p:nvSpPr>
        <p:spPr>
          <a:xfrm>
            <a:off x="1735100" y="3166331"/>
            <a:ext cx="1573764" cy="291131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Photo interprétation (PI) M1</a:t>
            </a:r>
          </a:p>
        </p:txBody>
      </p:sp>
      <p:sp>
        <p:nvSpPr>
          <p:cNvPr id="321" name="Google Shape;321;p22"/>
          <p:cNvSpPr/>
          <p:nvPr/>
        </p:nvSpPr>
        <p:spPr>
          <a:xfrm>
            <a:off x="3370100" y="3413165"/>
            <a:ext cx="761424" cy="31208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Corrections M1  final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317136" y="3469807"/>
            <a:ext cx="45236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35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191889" y="3939342"/>
            <a:ext cx="2858845" cy="891200"/>
            <a:chOff x="191889" y="3939342"/>
            <a:chExt cx="2858845" cy="891200"/>
          </a:xfrm>
        </p:grpSpPr>
        <p:sp>
          <p:nvSpPr>
            <p:cNvPr id="330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Photo interprétation </a:t>
              </a:r>
            </a:p>
          </p:txBody>
        </p:sp>
        <p:sp>
          <p:nvSpPr>
            <p:cNvPr id="333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36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339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83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cxnSp>
        <p:nvCxnSpPr>
          <p:cNvPr id="84" name="Google Shape;313;p22"/>
          <p:cNvCxnSpPr>
            <a:stCxn id="88" idx="4"/>
          </p:cNvCxnSpPr>
          <p:nvPr/>
        </p:nvCxnSpPr>
        <p:spPr>
          <a:xfrm rot="16200000" flipH="1">
            <a:off x="1714436" y="2836795"/>
            <a:ext cx="466999" cy="76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grpSp>
        <p:nvGrpSpPr>
          <p:cNvPr id="85" name="Google Shape;315;p22"/>
          <p:cNvGrpSpPr/>
          <p:nvPr/>
        </p:nvGrpSpPr>
        <p:grpSpPr>
          <a:xfrm>
            <a:off x="1808097" y="2323734"/>
            <a:ext cx="279600" cy="279600"/>
            <a:chOff x="1689600" y="2004400"/>
            <a:chExt cx="279600" cy="279600"/>
          </a:xfrm>
        </p:grpSpPr>
        <p:grpSp>
          <p:nvGrpSpPr>
            <p:cNvPr id="8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8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8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sp>
          <p:nvSpPr>
            <p:cNvPr id="8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2055874" y="2373876"/>
            <a:ext cx="9893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16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8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487308" y="3766639"/>
            <a:ext cx="45236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00" name="Google Shape;320;p22"/>
          <p:cNvSpPr/>
          <p:nvPr/>
        </p:nvSpPr>
        <p:spPr>
          <a:xfrm>
            <a:off x="4301167" y="3793776"/>
            <a:ext cx="729674" cy="291131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Corrections  M1 </a:t>
            </a:r>
          </a:p>
        </p:txBody>
      </p:sp>
      <p:sp>
        <p:nvSpPr>
          <p:cNvPr id="102" name="Flèche en arc 101"/>
          <p:cNvSpPr/>
          <p:nvPr/>
        </p:nvSpPr>
        <p:spPr>
          <a:xfrm rot="1296059">
            <a:off x="4066180" y="3577135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8" name="Google Shape;320;p22"/>
          <p:cNvSpPr/>
          <p:nvPr/>
        </p:nvSpPr>
        <p:spPr>
          <a:xfrm>
            <a:off x="5030841" y="3990101"/>
            <a:ext cx="1059775" cy="291131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Corrections M1  et création (Pi) M2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5128737" y="4665617"/>
            <a:ext cx="9574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500" dirty="0">
                <a:latin typeface="Roboto"/>
                <a:ea typeface="Roboto"/>
                <a:cs typeface="Roboto"/>
                <a:sym typeface="Roboto"/>
              </a:rPr>
              <a:t>Démarrage PI du 2018 une fois  le 2021 stabilisé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4784355" y="4398124"/>
            <a:ext cx="45236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4" name="Google Shape;321;p22"/>
          <p:cNvSpPr/>
          <p:nvPr/>
        </p:nvSpPr>
        <p:spPr>
          <a:xfrm>
            <a:off x="6066639" y="4195911"/>
            <a:ext cx="768576" cy="30210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Corrections M2 final 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6215768" y="4551294"/>
            <a:ext cx="45236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20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16" name="Google Shape;320;p22"/>
          <p:cNvSpPr/>
          <p:nvPr/>
        </p:nvSpPr>
        <p:spPr>
          <a:xfrm>
            <a:off x="6833287" y="4542309"/>
            <a:ext cx="1161191" cy="348927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M2 et M1 sur zones de changements</a:t>
            </a:r>
          </a:p>
        </p:txBody>
      </p:sp>
      <p:sp>
        <p:nvSpPr>
          <p:cNvPr id="117" name="Flèche en arc 116"/>
          <p:cNvSpPr/>
          <p:nvPr/>
        </p:nvSpPr>
        <p:spPr>
          <a:xfrm rot="1616954">
            <a:off x="6798562" y="4321493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19" name="Google Shape;319;p22"/>
          <p:cNvSpPr/>
          <p:nvPr/>
        </p:nvSpPr>
        <p:spPr>
          <a:xfrm>
            <a:off x="7992020" y="4766438"/>
            <a:ext cx="762776" cy="262228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7956179" y="4415044"/>
            <a:ext cx="79861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10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fr-FR" sz="10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livraison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680302" y="4984224"/>
            <a:ext cx="551754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0" y="2445810"/>
            <a:ext cx="1824446" cy="998086"/>
            <a:chOff x="143089" y="2431226"/>
            <a:chExt cx="1824446" cy="998086"/>
          </a:xfrm>
        </p:grpSpPr>
        <p:sp>
          <p:nvSpPr>
            <p:cNvPr id="44" name="Google Shape;319;p22"/>
            <p:cNvSpPr/>
            <p:nvPr/>
          </p:nvSpPr>
          <p:spPr>
            <a:xfrm>
              <a:off x="364746" y="2431226"/>
              <a:ext cx="1602789" cy="315049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fr-FR" sz="700" dirty="0">
                  <a:latin typeface="Roboto"/>
                  <a:ea typeface="Roboto"/>
                  <a:cs typeface="Roboto"/>
                  <a:sym typeface="Roboto"/>
                </a:rPr>
                <a:t>Production OCS GE auto M1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41923" y="2767592"/>
              <a:ext cx="452368" cy="21544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800" dirty="0">
                  <a:solidFill>
                    <a:schemeClr val="accent4">
                      <a:lumMod val="50000"/>
                    </a:schemeClr>
                  </a:solidFill>
                  <a:latin typeface="Roboto"/>
                  <a:ea typeface="Roboto"/>
                  <a:cs typeface="Roboto"/>
                  <a:sym typeface="Roboto"/>
                </a:rPr>
                <a:t>20 JO</a:t>
              </a:r>
              <a:endParaRPr lang="fr-FR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43089" y="2983036"/>
              <a:ext cx="761747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700" dirty="0">
                  <a:solidFill>
                    <a:schemeClr val="tx1"/>
                  </a:solidFill>
                  <a:latin typeface="Roboto"/>
                  <a:ea typeface="Roboto"/>
                  <a:cs typeface="Roboto"/>
                  <a:sym typeface="Roboto"/>
                </a:rPr>
                <a:t>JO : jour ouvré</a:t>
              </a:r>
            </a:p>
            <a:p>
              <a:r>
                <a:rPr lang="fr-FR" sz="800" dirty="0">
                  <a:solidFill>
                    <a:schemeClr val="tx1"/>
                  </a:solidFill>
                  <a:latin typeface="Roboto"/>
                  <a:ea typeface="Roboto"/>
                  <a:cs typeface="Roboto"/>
                  <a:sym typeface="Roboto"/>
                </a:rPr>
                <a:t>M1 : 2021</a:t>
              </a:r>
            </a:p>
            <a:p>
              <a:r>
                <a:rPr lang="fr-FR" sz="800" dirty="0">
                  <a:solidFill>
                    <a:schemeClr val="tx1"/>
                  </a:solidFill>
                  <a:latin typeface="Roboto"/>
                  <a:ea typeface="Roboto"/>
                  <a:cs typeface="Roboto"/>
                  <a:sym typeface="Roboto"/>
                </a:rPr>
                <a:t>M2 : 2018 </a:t>
              </a:r>
              <a:endParaRPr lang="fr-FR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3482330" y="4125501"/>
            <a:ext cx="70564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3" name="Rectangle 2"/>
          <p:cNvSpPr/>
          <p:nvPr/>
        </p:nvSpPr>
        <p:spPr>
          <a:xfrm>
            <a:off x="5145654" y="3728369"/>
            <a:ext cx="788999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M1 M2</a:t>
            </a:r>
          </a:p>
        </p:txBody>
      </p:sp>
      <p:sp>
        <p:nvSpPr>
          <p:cNvPr id="92" name="Rectangle 91"/>
          <p:cNvSpPr/>
          <p:nvPr/>
        </p:nvSpPr>
        <p:spPr>
          <a:xfrm>
            <a:off x="2016599" y="2608668"/>
            <a:ext cx="10679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8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8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8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grpSp>
        <p:nvGrpSpPr>
          <p:cNvPr id="80" name="Groupe 79"/>
          <p:cNvGrpSpPr/>
          <p:nvPr/>
        </p:nvGrpSpPr>
        <p:grpSpPr>
          <a:xfrm>
            <a:off x="7403777" y="810297"/>
            <a:ext cx="1592296" cy="1212016"/>
            <a:chOff x="5786180" y="810297"/>
            <a:chExt cx="1592296" cy="1212016"/>
          </a:xfrm>
        </p:grpSpPr>
        <p:grpSp>
          <p:nvGrpSpPr>
            <p:cNvPr id="82" name="Google Shape;310;p22"/>
            <p:cNvGrpSpPr/>
            <p:nvPr/>
          </p:nvGrpSpPr>
          <p:grpSpPr>
            <a:xfrm>
              <a:off x="5786180" y="810297"/>
              <a:ext cx="1592296" cy="729164"/>
              <a:chOff x="929390" y="3454172"/>
              <a:chExt cx="1592296" cy="729164"/>
            </a:xfrm>
          </p:grpSpPr>
          <p:sp>
            <p:nvSpPr>
              <p:cNvPr id="101" name="Google Shape;311;p22"/>
              <p:cNvSpPr txBox="1"/>
              <p:nvPr/>
            </p:nvSpPr>
            <p:spPr>
              <a:xfrm>
                <a:off x="929390" y="3629236"/>
                <a:ext cx="137160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</a:p>
            </p:txBody>
          </p:sp>
          <p:sp>
            <p:nvSpPr>
              <p:cNvPr id="103" name="Google Shape;312;p22"/>
              <p:cNvSpPr txBox="1"/>
              <p:nvPr/>
            </p:nvSpPr>
            <p:spPr>
              <a:xfrm>
                <a:off x="1150086" y="3454172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93" name="Google Shape;313;p22"/>
            <p:cNvCxnSpPr>
              <a:stCxn id="98" idx="0"/>
            </p:cNvCxnSpPr>
            <p:nvPr/>
          </p:nvCxnSpPr>
          <p:spPr>
            <a:xfrm rot="16200000" flipV="1">
              <a:off x="6654213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94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96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98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99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</p:grpSp>
          <p:sp>
            <p:nvSpPr>
              <p:cNvPr id="97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104" name="Groupe 103"/>
          <p:cNvGrpSpPr/>
          <p:nvPr/>
        </p:nvGrpSpPr>
        <p:grpSpPr>
          <a:xfrm>
            <a:off x="1836915" y="911174"/>
            <a:ext cx="1629747" cy="1099612"/>
            <a:chOff x="2669433" y="922913"/>
            <a:chExt cx="1629747" cy="1099612"/>
          </a:xfrm>
        </p:grpSpPr>
        <p:grpSp>
          <p:nvGrpSpPr>
            <p:cNvPr id="105" name="Google Shape;301;p22"/>
            <p:cNvGrpSpPr/>
            <p:nvPr/>
          </p:nvGrpSpPr>
          <p:grpSpPr>
            <a:xfrm>
              <a:off x="2813232" y="922913"/>
              <a:ext cx="1485948" cy="787278"/>
              <a:chOff x="1028652" y="3560850"/>
              <a:chExt cx="1485948" cy="787278"/>
            </a:xfrm>
          </p:grpSpPr>
          <p:sp>
            <p:nvSpPr>
              <p:cNvPr id="121" name="Google Shape;302;p22"/>
              <p:cNvSpPr txBox="1"/>
              <p:nvPr/>
            </p:nvSpPr>
            <p:spPr>
              <a:xfrm>
                <a:off x="1028652" y="3794028"/>
                <a:ext cx="1485947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000" dirty="0">
                    <a:latin typeface="Roboto"/>
                    <a:ea typeface="Roboto"/>
                    <a:cs typeface="Roboto"/>
                    <a:sym typeface="Roboto"/>
                  </a:rPr>
                  <a:t>Réunion d’information et découverte des données IA</a:t>
                </a:r>
              </a:p>
            </p:txBody>
          </p:sp>
          <p:sp>
            <p:nvSpPr>
              <p:cNvPr id="122" name="Google Shape;303;p22"/>
              <p:cNvSpPr txBox="1"/>
              <p:nvPr/>
            </p:nvSpPr>
            <p:spPr>
              <a:xfrm>
                <a:off x="1143000" y="3560850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1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06" name="Google Shape;304;p22"/>
            <p:cNvCxnSpPr/>
            <p:nvPr/>
          </p:nvCxnSpPr>
          <p:spPr>
            <a:xfrm rot="-5400000">
              <a:off x="2434260" y="1399900"/>
              <a:ext cx="898800" cy="139800"/>
            </a:xfrm>
            <a:prstGeom prst="bentConnector2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07" name="Google Shape;306;p22"/>
            <p:cNvGrpSpPr/>
            <p:nvPr/>
          </p:nvGrpSpPr>
          <p:grpSpPr>
            <a:xfrm>
              <a:off x="2669433" y="1742925"/>
              <a:ext cx="279600" cy="279600"/>
              <a:chOff x="1689600" y="2004400"/>
              <a:chExt cx="279600" cy="279600"/>
            </a:xfrm>
          </p:grpSpPr>
          <p:grpSp>
            <p:nvGrpSpPr>
              <p:cNvPr id="109" name="Google Shape;307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112" name="Google Shape;305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118" name="Google Shape;308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</p:grpSp>
          <p:sp>
            <p:nvSpPr>
              <p:cNvPr id="111" name="Google Shape;309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123" name="Groupe 122"/>
          <p:cNvGrpSpPr/>
          <p:nvPr/>
        </p:nvGrpSpPr>
        <p:grpSpPr>
          <a:xfrm>
            <a:off x="5860322" y="810297"/>
            <a:ext cx="1592296" cy="1212016"/>
            <a:chOff x="5786180" y="810297"/>
            <a:chExt cx="1592296" cy="1212016"/>
          </a:xfrm>
        </p:grpSpPr>
        <p:grpSp>
          <p:nvGrpSpPr>
            <p:cNvPr id="124" name="Google Shape;310;p22"/>
            <p:cNvGrpSpPr/>
            <p:nvPr/>
          </p:nvGrpSpPr>
          <p:grpSpPr>
            <a:xfrm>
              <a:off x="5786180" y="810297"/>
              <a:ext cx="1592296" cy="729164"/>
              <a:chOff x="929390" y="3454172"/>
              <a:chExt cx="1592296" cy="729164"/>
            </a:xfrm>
          </p:grpSpPr>
          <p:sp>
            <p:nvSpPr>
              <p:cNvPr id="131" name="Google Shape;311;p22"/>
              <p:cNvSpPr txBox="1"/>
              <p:nvPr/>
            </p:nvSpPr>
            <p:spPr>
              <a:xfrm>
                <a:off x="929390" y="3629236"/>
                <a:ext cx="137160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32" name="Google Shape;312;p22"/>
              <p:cNvSpPr txBox="1"/>
              <p:nvPr/>
            </p:nvSpPr>
            <p:spPr>
              <a:xfrm>
                <a:off x="1150086" y="3454172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25" name="Google Shape;313;p22"/>
            <p:cNvCxnSpPr>
              <a:stCxn id="129" idx="0"/>
            </p:cNvCxnSpPr>
            <p:nvPr/>
          </p:nvCxnSpPr>
          <p:spPr>
            <a:xfrm rot="16200000" flipV="1">
              <a:off x="6654213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26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27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129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  <p:sp>
              <p:nvSpPr>
                <p:cNvPr id="130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dirty="0"/>
                </a:p>
              </p:txBody>
            </p:sp>
          </p:grpSp>
          <p:sp>
            <p:nvSpPr>
              <p:cNvPr id="128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30391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" grpId="0" animBg="1"/>
      <p:bldP spid="321" grpId="0" animBg="1"/>
      <p:bldP spid="61" grpId="0"/>
      <p:bldP spid="14" grpId="0"/>
      <p:bldP spid="95" grpId="0"/>
      <p:bldP spid="100" grpId="0" animBg="1"/>
      <p:bldP spid="102" grpId="0" animBg="1"/>
      <p:bldP spid="108" grpId="0" animBg="1"/>
      <p:bldP spid="110" grpId="0"/>
      <p:bldP spid="113" grpId="0"/>
      <p:bldP spid="114" grpId="0" animBg="1"/>
      <p:bldP spid="115" grpId="0"/>
      <p:bldP spid="116" grpId="0" animBg="1"/>
      <p:bldP spid="117" grpId="0" animBg="1"/>
      <p:bldP spid="119" grpId="0" animBg="1"/>
      <p:bldP spid="120" grpId="0"/>
      <p:bldP spid="90" grpId="0"/>
      <p:bldP spid="2" grpId="0"/>
      <p:bldP spid="3" grpId="0"/>
      <p:bldP spid="92" grpId="0"/>
    </p:bldLst>
  </p:timing>
</p:sld>
</file>

<file path=ppt/theme/theme1.xml><?xml version="1.0" encoding="utf-8"?>
<a:theme xmlns:a="http://schemas.openxmlformats.org/drawingml/2006/main" name="Project Timeline Infographics by Slidesgo">
  <a:themeElements>
    <a:clrScheme name="Simple Light">
      <a:dk1>
        <a:srgbClr val="000000"/>
      </a:dk1>
      <a:lt1>
        <a:srgbClr val="FFFFFF"/>
      </a:lt1>
      <a:dk2>
        <a:srgbClr val="666666"/>
      </a:dk2>
      <a:lt2>
        <a:srgbClr val="D9D9D9"/>
      </a:lt2>
      <a:accent1>
        <a:srgbClr val="ED4840"/>
      </a:accent1>
      <a:accent2>
        <a:srgbClr val="358A84"/>
      </a:accent2>
      <a:accent3>
        <a:srgbClr val="026796"/>
      </a:accent3>
      <a:accent4>
        <a:srgbClr val="DAD671"/>
      </a:accent4>
      <a:accent5>
        <a:srgbClr val="FAA74D"/>
      </a:accent5>
      <a:accent6>
        <a:srgbClr val="6E5981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3023</TotalTime>
  <Words>430</Words>
  <Application>Microsoft Office PowerPoint</Application>
  <PresentationFormat>Affichage à l'écran (16:9)</PresentationFormat>
  <Paragraphs>142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Fira Sans Extra Condensed</vt:lpstr>
      <vt:lpstr>Roboto</vt:lpstr>
      <vt:lpstr>Arial</vt:lpstr>
      <vt:lpstr>Project Timeline Infographics by Slidesgo</vt:lpstr>
      <vt:lpstr> Calendrier de production du département  62</vt:lpstr>
      <vt:lpstr> Calendrier de production des départements 02 et 60</vt:lpstr>
      <vt:lpstr> Calendrier de production des département  59 et 80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Timeline Infographics</dc:title>
  <cp:lastModifiedBy>Yanis Hamimi</cp:lastModifiedBy>
  <cp:revision>128</cp:revision>
  <dcterms:modified xsi:type="dcterms:W3CDTF">2024-02-20T16:07:39Z</dcterms:modified>
</cp:coreProperties>
</file>