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3"/>
  </p:notesMasterIdLst>
  <p:sldIdLst>
    <p:sldId id="268" r:id="rId2"/>
  </p:sldIdLst>
  <p:sldSz cx="9144000" cy="5143500" type="screen16x9"/>
  <p:notesSz cx="6858000" cy="9144000"/>
  <p:embeddedFontLst>
    <p:embeddedFont>
      <p:font typeface="Fira Sans Extra Condensed" panose="020B0604020202020204" charset="0"/>
      <p:regular r:id="rId4"/>
      <p:bold r:id="rId5"/>
      <p:italic r:id="rId6"/>
      <p:boldItalic r:id="rId7"/>
    </p:embeddedFont>
    <p:embeddedFont>
      <p:font typeface="Roboto" panose="02000000000000000000" pitchFamily="2" charset="0"/>
      <p:regular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E2E7BCAB-789E-41B2-B04F-1F29E9D72C74}">
  <a:tblStyle styleId="{E2E7BCAB-789E-41B2-B04F-1F29E9D72C7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2" d="100"/>
          <a:sy n="132" d="100"/>
        </p:scale>
        <p:origin x="-316" y="-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370704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457200" y="1247950"/>
            <a:ext cx="8229600" cy="30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152475"/>
            <a:ext cx="8229600" cy="357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0" name="Google Shape;313;p22"/>
          <p:cNvCxnSpPr/>
          <p:nvPr/>
        </p:nvCxnSpPr>
        <p:spPr>
          <a:xfrm rot="5400000">
            <a:off x="2861121" y="2397693"/>
            <a:ext cx="409737" cy="15433"/>
          </a:xfrm>
          <a:prstGeom prst="bentConnector3">
            <a:avLst>
              <a:gd name="adj1" fmla="val 1685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graphicFrame>
        <p:nvGraphicFramePr>
          <p:cNvPr id="4" name="Google Shape;300;p22"/>
          <p:cNvGraphicFramePr/>
          <p:nvPr>
            <p:extLst>
              <p:ext uri="{D42A27DB-BD31-4B8C-83A1-F6EECF244321}">
                <p14:modId xmlns:p14="http://schemas.microsoft.com/office/powerpoint/2010/main" val="498417663"/>
              </p:ext>
            </p:extLst>
          </p:nvPr>
        </p:nvGraphicFramePr>
        <p:xfrm>
          <a:off x="187693" y="1612956"/>
          <a:ext cx="8667550" cy="426690"/>
        </p:xfrm>
        <a:graphic>
          <a:graphicData uri="http://schemas.openxmlformats.org/drawingml/2006/table">
            <a:tbl>
              <a:tblPr>
                <a:noFill/>
                <a:tableStyleId>{E2E7BCAB-789E-41B2-B04F-1F29E9D72C74}</a:tableStyleId>
              </a:tblPr>
              <a:tblGrid>
                <a:gridCol w="7689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5544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4072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4072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4440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9225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6268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4914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9394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954167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820110"/>
                <a:gridCol w="744987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Févr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Mars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Août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Janv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Groupe 14"/>
          <p:cNvGrpSpPr/>
          <p:nvPr/>
        </p:nvGrpSpPr>
        <p:grpSpPr>
          <a:xfrm>
            <a:off x="4310391" y="656708"/>
            <a:ext cx="1482297" cy="1064621"/>
            <a:chOff x="5766922" y="957692"/>
            <a:chExt cx="1482297" cy="1064621"/>
          </a:xfrm>
        </p:grpSpPr>
        <p:sp>
          <p:nvSpPr>
            <p:cNvPr id="24" name="Google Shape;312;p22"/>
            <p:cNvSpPr txBox="1"/>
            <p:nvPr/>
          </p:nvSpPr>
          <p:spPr>
            <a:xfrm>
              <a:off x="5766922" y="1077561"/>
              <a:ext cx="1277950" cy="247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>
                <a:buClr>
                  <a:schemeClr val="dk1"/>
                </a:buClr>
                <a:buSzPts val="1100"/>
              </a:pPr>
              <a:r>
                <a:rPr lang="fr-FR" sz="1100" dirty="0">
                  <a:latin typeface="Roboto"/>
                  <a:ea typeface="Roboto"/>
                  <a:cs typeface="Roboto"/>
                  <a:sym typeface="Fira Sans Extra Condensed"/>
                </a:rPr>
                <a:t>Livraison des donnés finalisées</a:t>
              </a:r>
              <a:endParaRPr lang="fr-FR" sz="1100" dirty="0">
                <a:latin typeface="Roboto"/>
                <a:ea typeface="Roboto"/>
                <a:cs typeface="Roboto"/>
                <a:sym typeface="Fira Sans Extra Condensed"/>
              </a:endParaRPr>
            </a:p>
          </p:txBody>
        </p:sp>
        <p:cxnSp>
          <p:nvCxnSpPr>
            <p:cNvPr id="17" name="Google Shape;313;p22"/>
            <p:cNvCxnSpPr/>
            <p:nvPr/>
          </p:nvCxnSpPr>
          <p:spPr>
            <a:xfrm rot="16200000" flipV="1">
              <a:off x="6647728" y="1287507"/>
              <a:ext cx="785021" cy="125392"/>
            </a:xfrm>
            <a:prstGeom prst="bentConnector3">
              <a:avLst>
                <a:gd name="adj1" fmla="val 99921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18" name="Google Shape;315;p22"/>
            <p:cNvGrpSpPr/>
            <p:nvPr/>
          </p:nvGrpSpPr>
          <p:grpSpPr>
            <a:xfrm>
              <a:off x="6969619" y="1742713"/>
              <a:ext cx="279600" cy="279600"/>
              <a:chOff x="1689600" y="2004400"/>
              <a:chExt cx="279600" cy="279600"/>
            </a:xfrm>
          </p:grpSpPr>
          <p:grpSp>
            <p:nvGrpSpPr>
              <p:cNvPr id="19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21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0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5" name="Google Shape;320;p22"/>
          <p:cNvSpPr/>
          <p:nvPr/>
        </p:nvSpPr>
        <p:spPr>
          <a:xfrm>
            <a:off x="1429931" y="2422857"/>
            <a:ext cx="1498165" cy="291131"/>
          </a:xfrm>
          <a:prstGeom prst="roundRect">
            <a:avLst>
              <a:gd name="adj" fmla="val 32412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Photo interprétation (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Pi) 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Google Shape;321;p22"/>
          <p:cNvSpPr/>
          <p:nvPr/>
        </p:nvSpPr>
        <p:spPr>
          <a:xfrm>
            <a:off x="3043133" y="2705387"/>
            <a:ext cx="639623" cy="406108"/>
          </a:xfrm>
          <a:prstGeom prst="roundRect">
            <a:avLst>
              <a:gd name="adj" fmla="val 26498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M1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</a:t>
            </a:r>
          </a:p>
        </p:txBody>
      </p:sp>
      <p:grpSp>
        <p:nvGrpSpPr>
          <p:cNvPr id="28" name="Groupe 27"/>
          <p:cNvGrpSpPr/>
          <p:nvPr/>
        </p:nvGrpSpPr>
        <p:grpSpPr>
          <a:xfrm>
            <a:off x="6425919" y="551627"/>
            <a:ext cx="1313080" cy="1219226"/>
            <a:chOff x="7660747" y="832767"/>
            <a:chExt cx="1313080" cy="1219226"/>
          </a:xfrm>
        </p:grpSpPr>
        <p:grpSp>
          <p:nvGrpSpPr>
            <p:cNvPr id="29" name="Google Shape;310;p22"/>
            <p:cNvGrpSpPr/>
            <p:nvPr/>
          </p:nvGrpSpPr>
          <p:grpSpPr>
            <a:xfrm>
              <a:off x="7660747" y="832767"/>
              <a:ext cx="1313080" cy="737075"/>
              <a:chOff x="1201520" y="3560850"/>
              <a:chExt cx="1313080" cy="737075"/>
            </a:xfrm>
          </p:grpSpPr>
          <p:sp>
            <p:nvSpPr>
              <p:cNvPr id="36" name="Google Shape;311;p22"/>
              <p:cNvSpPr txBox="1"/>
              <p:nvPr/>
            </p:nvSpPr>
            <p:spPr>
              <a:xfrm>
                <a:off x="1201520" y="3743825"/>
                <a:ext cx="116452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 smtClean="0">
                    <a:latin typeface="Roboto"/>
                    <a:ea typeface="Roboto"/>
                    <a:cs typeface="Roboto"/>
                    <a:sym typeface="Roboto"/>
                  </a:rPr>
                  <a:t>Atelier de r</a:t>
                </a:r>
                <a:r>
                  <a:rPr lang="fr-FR" sz="1100" dirty="0" smtClean="0">
                    <a:latin typeface="Roboto"/>
                    <a:ea typeface="Roboto"/>
                    <a:cs typeface="Roboto"/>
                    <a:sym typeface="Roboto"/>
                  </a:rPr>
                  <a:t>estitution des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7" name="Google Shape;312;p22"/>
              <p:cNvSpPr txBox="1"/>
              <p:nvPr/>
            </p:nvSpPr>
            <p:spPr>
              <a:xfrm>
                <a:off x="1223951" y="3560850"/>
                <a:ext cx="129064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30" name="Google Shape;313;p22"/>
            <p:cNvCxnSpPr/>
            <p:nvPr/>
          </p:nvCxnSpPr>
          <p:spPr>
            <a:xfrm rot="16200000" flipV="1">
              <a:off x="8242721" y="1263772"/>
              <a:ext cx="830708" cy="216498"/>
            </a:xfrm>
            <a:prstGeom prst="bentConnector3">
              <a:avLst>
                <a:gd name="adj1" fmla="val 10032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31" name="Google Shape;315;p22"/>
            <p:cNvGrpSpPr/>
            <p:nvPr/>
          </p:nvGrpSpPr>
          <p:grpSpPr>
            <a:xfrm>
              <a:off x="8626872" y="1772393"/>
              <a:ext cx="279600" cy="279600"/>
              <a:chOff x="1689600" y="2004400"/>
              <a:chExt cx="279600" cy="279600"/>
            </a:xfrm>
          </p:grpSpPr>
          <p:grpSp>
            <p:nvGrpSpPr>
              <p:cNvPr id="32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34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3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8" name="Groupe 37"/>
          <p:cNvGrpSpPr/>
          <p:nvPr/>
        </p:nvGrpSpPr>
        <p:grpSpPr>
          <a:xfrm>
            <a:off x="133369" y="4072853"/>
            <a:ext cx="2858845" cy="891200"/>
            <a:chOff x="191889" y="3939342"/>
            <a:chExt cx="2858845" cy="891200"/>
          </a:xfrm>
        </p:grpSpPr>
        <p:sp>
          <p:nvSpPr>
            <p:cNvPr id="39" name="Google Shape;330;p22"/>
            <p:cNvSpPr txBox="1"/>
            <p:nvPr/>
          </p:nvSpPr>
          <p:spPr>
            <a:xfrm>
              <a:off x="306352" y="4197938"/>
              <a:ext cx="2744382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de </a:t>
              </a:r>
              <a:r>
                <a:rPr lang="fr-FR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photo-interprétation </a:t>
              </a:r>
              <a:endParaRPr lang="fr-FR"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0" name="Google Shape;333;p22"/>
            <p:cNvSpPr/>
            <p:nvPr/>
          </p:nvSpPr>
          <p:spPr>
            <a:xfrm>
              <a:off x="194689" y="4293938"/>
              <a:ext cx="139800" cy="139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36;p22"/>
            <p:cNvSpPr txBox="1"/>
            <p:nvPr/>
          </p:nvSpPr>
          <p:spPr>
            <a:xfrm>
              <a:off x="288928" y="4498742"/>
              <a:ext cx="1905000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Retours utilisateurs</a:t>
              </a:r>
            </a:p>
          </p:txBody>
        </p:sp>
        <p:sp>
          <p:nvSpPr>
            <p:cNvPr id="42" name="Google Shape;339;p22"/>
            <p:cNvSpPr/>
            <p:nvPr/>
          </p:nvSpPr>
          <p:spPr>
            <a:xfrm>
              <a:off x="201262" y="4603218"/>
              <a:ext cx="139800" cy="1398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24;p22"/>
            <p:cNvSpPr txBox="1"/>
            <p:nvPr/>
          </p:nvSpPr>
          <p:spPr>
            <a:xfrm>
              <a:off x="297538" y="3939342"/>
              <a:ext cx="1236333" cy="186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IGN</a:t>
              </a:r>
            </a:p>
          </p:txBody>
        </p:sp>
        <p:sp>
          <p:nvSpPr>
            <p:cNvPr id="44" name="Google Shape;327;p22"/>
            <p:cNvSpPr/>
            <p:nvPr/>
          </p:nvSpPr>
          <p:spPr>
            <a:xfrm>
              <a:off x="191889" y="3982083"/>
              <a:ext cx="142600" cy="143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315;p22"/>
          <p:cNvGrpSpPr/>
          <p:nvPr/>
        </p:nvGrpSpPr>
        <p:grpSpPr>
          <a:xfrm>
            <a:off x="2928097" y="2031068"/>
            <a:ext cx="279600" cy="279600"/>
            <a:chOff x="1689600" y="2004400"/>
            <a:chExt cx="279600" cy="279600"/>
          </a:xfrm>
        </p:grpSpPr>
        <p:grpSp>
          <p:nvGrpSpPr>
            <p:cNvPr id="46" name="Google Shape;316;p22"/>
            <p:cNvGrpSpPr/>
            <p:nvPr/>
          </p:nvGrpSpPr>
          <p:grpSpPr>
            <a:xfrm>
              <a:off x="1689600" y="2004400"/>
              <a:ext cx="279600" cy="279600"/>
              <a:chOff x="1002075" y="2643400"/>
              <a:chExt cx="279600" cy="279600"/>
            </a:xfrm>
          </p:grpSpPr>
          <p:sp>
            <p:nvSpPr>
              <p:cNvPr id="48" name="Google Shape;314;p22"/>
              <p:cNvSpPr/>
              <p:nvPr/>
            </p:nvSpPr>
            <p:spPr>
              <a:xfrm>
                <a:off x="1002075" y="2643400"/>
                <a:ext cx="279600" cy="279600"/>
              </a:xfrm>
              <a:prstGeom prst="ellipse">
                <a:avLst/>
              </a:prstGeom>
              <a:solidFill>
                <a:srgbClr val="666666">
                  <a:alpha val="1254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317;p22"/>
              <p:cNvSpPr/>
              <p:nvPr/>
            </p:nvSpPr>
            <p:spPr>
              <a:xfrm>
                <a:off x="1055400" y="2696725"/>
                <a:ext cx="173100" cy="173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" name="Google Shape;318;p22"/>
            <p:cNvSpPr/>
            <p:nvPr/>
          </p:nvSpPr>
          <p:spPr>
            <a:xfrm>
              <a:off x="1787375" y="2102175"/>
              <a:ext cx="84000" cy="84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Rectangle 49"/>
          <p:cNvSpPr/>
          <p:nvPr/>
        </p:nvSpPr>
        <p:spPr>
          <a:xfrm>
            <a:off x="3074432" y="2128843"/>
            <a:ext cx="888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Formation</a:t>
            </a:r>
            <a:endParaRPr lang="fr-FR" sz="1600" b="1" dirty="0">
              <a:solidFill>
                <a:schemeClr val="accent4">
                  <a:lumMod val="50000"/>
                </a:schemeClr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043133" y="3111494"/>
            <a:ext cx="62250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 smtClean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20 </a:t>
            </a:r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2" name="Google Shape;320;p22"/>
          <p:cNvSpPr/>
          <p:nvPr/>
        </p:nvSpPr>
        <p:spPr>
          <a:xfrm>
            <a:off x="3570452" y="3140475"/>
            <a:ext cx="666274" cy="291131"/>
          </a:xfrm>
          <a:prstGeom prst="roundRect">
            <a:avLst>
              <a:gd name="adj" fmla="val 2738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Flèche en arc 52"/>
          <p:cNvSpPr/>
          <p:nvPr/>
        </p:nvSpPr>
        <p:spPr>
          <a:xfrm rot="1296059">
            <a:off x="3631380" y="2913252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315736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919866" y="3999867"/>
            <a:ext cx="1012320" cy="276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Démarrage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Pi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du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une fois l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 M1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stabilisé</a:t>
            </a:r>
          </a:p>
        </p:txBody>
      </p:sp>
      <p:sp>
        <p:nvSpPr>
          <p:cNvPr id="57" name="Google Shape;321;p22"/>
          <p:cNvSpPr/>
          <p:nvPr/>
        </p:nvSpPr>
        <p:spPr>
          <a:xfrm>
            <a:off x="4965586" y="3883798"/>
            <a:ext cx="621420" cy="446389"/>
          </a:xfrm>
          <a:prstGeom prst="roundRect">
            <a:avLst>
              <a:gd name="adj" fmla="val 18864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M2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 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965586" y="4327079"/>
            <a:ext cx="6214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 smtClean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20 </a:t>
            </a:r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9" name="Flèche en arc 58"/>
          <p:cNvSpPr/>
          <p:nvPr/>
        </p:nvSpPr>
        <p:spPr>
          <a:xfrm rot="1616954">
            <a:off x="5540672" y="4058436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986339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0" name="Google Shape;319;p22"/>
          <p:cNvSpPr/>
          <p:nvPr/>
        </p:nvSpPr>
        <p:spPr>
          <a:xfrm>
            <a:off x="6319808" y="4604979"/>
            <a:ext cx="694064" cy="262228"/>
          </a:xfrm>
          <a:prstGeom prst="roundRect">
            <a:avLst>
              <a:gd name="adj" fmla="val 2279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finale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248314" y="4361372"/>
            <a:ext cx="1235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9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Préparation livraison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342488" y="4867207"/>
            <a:ext cx="671383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20 à 30 JO</a:t>
            </a:r>
            <a:endParaRPr lang="fr-FR" sz="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4" name="Google Shape;319;p22"/>
          <p:cNvSpPr/>
          <p:nvPr/>
        </p:nvSpPr>
        <p:spPr>
          <a:xfrm>
            <a:off x="122347" y="2156200"/>
            <a:ext cx="1128258" cy="315049"/>
          </a:xfrm>
          <a:prstGeom prst="roundRect">
            <a:avLst>
              <a:gd name="adj" fmla="val 36069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Production OCS GE auto 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803318" y="3326938"/>
            <a:ext cx="7899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M1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997631" y="3538011"/>
            <a:ext cx="59071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</a:t>
            </a:r>
            <a:endParaRPr lang="fr-FR" sz="800" dirty="0" smtClean="0">
              <a:latin typeface="Roboto"/>
              <a:ea typeface="Roboto"/>
              <a:cs typeface="Roboto"/>
              <a:sym typeface="Roboto"/>
            </a:endParaRPr>
          </a:p>
          <a:p>
            <a:pPr lvl="0" algn="ctr"/>
            <a:r>
              <a:rPr lang="fr-FR" sz="800" dirty="0" smtClean="0">
                <a:latin typeface="Roboto"/>
                <a:ea typeface="Roboto"/>
                <a:cs typeface="Roboto"/>
                <a:sym typeface="Roboto"/>
              </a:rPr>
              <a:t>M1 &amp; M2</a:t>
            </a:r>
            <a:endParaRPr lang="fr-FR" sz="8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032776" y="2313724"/>
            <a:ext cx="89479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OCS GE</a:t>
            </a:r>
          </a:p>
          <a:p>
            <a:pPr lvl="0" algn="ctr"/>
            <a:r>
              <a:rPr lang="fr-FR" sz="600" b="1" dirty="0" smtClean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&amp; Espace </a:t>
            </a:r>
            <a:r>
              <a:rPr lang="fr-FR" sz="600" b="1" dirty="0" smtClean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collaboratif</a:t>
            </a:r>
            <a:endParaRPr lang="fr-FR" sz="600" b="1" dirty="0" smtClean="0">
              <a:solidFill>
                <a:schemeClr val="accent4">
                  <a:lumMod val="50000"/>
                </a:schemeClr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6" name="Google Shape;299;p22"/>
          <p:cNvSpPr txBox="1">
            <a:spLocks noGrp="1"/>
          </p:cNvSpPr>
          <p:nvPr>
            <p:ph type="title"/>
          </p:nvPr>
        </p:nvSpPr>
        <p:spPr>
          <a:xfrm>
            <a:off x="479313" y="42440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 Calendrier de production </a:t>
            </a:r>
            <a:r>
              <a:rPr lang="fr-FR" dirty="0" smtClean="0">
                <a:solidFill>
                  <a:schemeClr val="tx1"/>
                </a:solidFill>
              </a:rPr>
              <a:t>de la </a:t>
            </a:r>
            <a:r>
              <a:rPr lang="fr-FR" dirty="0" smtClean="0">
                <a:solidFill>
                  <a:schemeClr val="tx1"/>
                </a:solidFill>
              </a:rPr>
              <a:t>Réunion (974)</a:t>
            </a:r>
            <a:endParaRPr dirty="0"/>
          </a:p>
        </p:txBody>
      </p:sp>
      <p:grpSp>
        <p:nvGrpSpPr>
          <p:cNvPr id="3" name="Groupe 2"/>
          <p:cNvGrpSpPr/>
          <p:nvPr/>
        </p:nvGrpSpPr>
        <p:grpSpPr>
          <a:xfrm>
            <a:off x="1836998" y="574694"/>
            <a:ext cx="1871830" cy="1093460"/>
            <a:chOff x="2040171" y="730334"/>
            <a:chExt cx="1871830" cy="1093460"/>
          </a:xfrm>
        </p:grpSpPr>
        <p:grpSp>
          <p:nvGrpSpPr>
            <p:cNvPr id="5" name="Groupe 4"/>
            <p:cNvGrpSpPr/>
            <p:nvPr/>
          </p:nvGrpSpPr>
          <p:grpSpPr>
            <a:xfrm>
              <a:off x="2040171" y="730334"/>
              <a:ext cx="279600" cy="1093460"/>
              <a:chOff x="2669433" y="929065"/>
              <a:chExt cx="279600" cy="1093460"/>
            </a:xfrm>
          </p:grpSpPr>
          <p:cxnSp>
            <p:nvCxnSpPr>
              <p:cNvPr id="7" name="Google Shape;304;p22"/>
              <p:cNvCxnSpPr>
                <a:stCxn id="11" idx="0"/>
              </p:cNvCxnSpPr>
              <p:nvPr/>
            </p:nvCxnSpPr>
            <p:spPr>
              <a:xfrm rot="5400000" flipH="1" flipV="1">
                <a:off x="2461476" y="1276822"/>
                <a:ext cx="813861" cy="118347"/>
              </a:xfrm>
              <a:prstGeom prst="bentConnector2">
                <a:avLst/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grpSp>
            <p:nvGrpSpPr>
              <p:cNvPr id="8" name="Google Shape;306;p22"/>
              <p:cNvGrpSpPr/>
              <p:nvPr/>
            </p:nvGrpSpPr>
            <p:grpSpPr>
              <a:xfrm>
                <a:off x="2669433" y="1742925"/>
                <a:ext cx="279600" cy="279600"/>
                <a:chOff x="1689600" y="2004400"/>
                <a:chExt cx="279600" cy="279600"/>
              </a:xfrm>
            </p:grpSpPr>
            <p:grpSp>
              <p:nvGrpSpPr>
                <p:cNvPr id="9" name="Google Shape;307;p22"/>
                <p:cNvGrpSpPr/>
                <p:nvPr/>
              </p:nvGrpSpPr>
              <p:grpSpPr>
                <a:xfrm>
                  <a:off x="1689600" y="2004400"/>
                  <a:ext cx="279600" cy="279600"/>
                  <a:chOff x="1002075" y="2643400"/>
                  <a:chExt cx="279600" cy="279600"/>
                </a:xfrm>
              </p:grpSpPr>
              <p:sp>
                <p:nvSpPr>
                  <p:cNvPr id="11" name="Google Shape;305;p22"/>
                  <p:cNvSpPr/>
                  <p:nvPr/>
                </p:nvSpPr>
                <p:spPr>
                  <a:xfrm>
                    <a:off x="1002075" y="2643400"/>
                    <a:ext cx="279600" cy="279600"/>
                  </a:xfrm>
                  <a:prstGeom prst="ellipse">
                    <a:avLst/>
                  </a:prstGeom>
                  <a:solidFill>
                    <a:srgbClr val="666666">
                      <a:alpha val="1254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" name="Google Shape;308;p22"/>
                  <p:cNvSpPr/>
                  <p:nvPr/>
                </p:nvSpPr>
                <p:spPr>
                  <a:xfrm>
                    <a:off x="1055400" y="2696725"/>
                    <a:ext cx="173100" cy="173100"/>
                  </a:xfrm>
                  <a:prstGeom prst="ellipse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10" name="Google Shape;309;p22"/>
                <p:cNvSpPr/>
                <p:nvPr/>
              </p:nvSpPr>
              <p:spPr>
                <a:xfrm>
                  <a:off x="1787375" y="2102175"/>
                  <a:ext cx="84000" cy="840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77" name="Google Shape;302;p22"/>
            <p:cNvSpPr txBox="1"/>
            <p:nvPr/>
          </p:nvSpPr>
          <p:spPr>
            <a:xfrm>
              <a:off x="2183970" y="789174"/>
              <a:ext cx="1728031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Réunion d’information sur l’OCS GE </a:t>
              </a:r>
              <a:r>
                <a:rPr lang="fr-FR" sz="1050" dirty="0" smtClean="0">
                  <a:latin typeface="Roboto"/>
                  <a:ea typeface="Roboto"/>
                  <a:cs typeface="Roboto"/>
                  <a:sym typeface="Roboto"/>
                </a:rPr>
                <a:t>+ Découverte </a:t>
              </a:r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des données IA et auto</a:t>
              </a:r>
            </a:p>
          </p:txBody>
        </p:sp>
      </p:grpSp>
      <p:sp>
        <p:nvSpPr>
          <p:cNvPr id="95" name="Rectangle 94"/>
          <p:cNvSpPr/>
          <p:nvPr/>
        </p:nvSpPr>
        <p:spPr>
          <a:xfrm>
            <a:off x="58851" y="3454373"/>
            <a:ext cx="76174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JO : jour ouvré</a:t>
            </a: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M1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2022</a:t>
            </a:r>
            <a:endParaRPr lang="fr-FR" sz="7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M2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2017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96" name="Google Shape;320;p22"/>
          <p:cNvSpPr/>
          <p:nvPr/>
        </p:nvSpPr>
        <p:spPr>
          <a:xfrm>
            <a:off x="4218773" y="3461555"/>
            <a:ext cx="744705" cy="389035"/>
          </a:xfrm>
          <a:prstGeom prst="roundRect">
            <a:avLst>
              <a:gd name="adj" fmla="val 19915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 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et création (Pi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)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5584551" y="4276865"/>
            <a:ext cx="757938" cy="466391"/>
            <a:chOff x="5182521" y="4276865"/>
            <a:chExt cx="757938" cy="466391"/>
          </a:xfrm>
        </p:grpSpPr>
        <p:grpSp>
          <p:nvGrpSpPr>
            <p:cNvPr id="83" name="Groupe 82"/>
            <p:cNvGrpSpPr/>
            <p:nvPr/>
          </p:nvGrpSpPr>
          <p:grpSpPr>
            <a:xfrm>
              <a:off x="5182521" y="4279766"/>
              <a:ext cx="757938" cy="463490"/>
              <a:chOff x="5072276" y="4604016"/>
              <a:chExt cx="757938" cy="463490"/>
            </a:xfrm>
          </p:grpSpPr>
          <p:sp>
            <p:nvSpPr>
              <p:cNvPr id="82" name="Arrondir un rectangle avec un coin du même côté 81"/>
              <p:cNvSpPr/>
              <p:nvPr/>
            </p:nvSpPr>
            <p:spPr>
              <a:xfrm rot="5400000">
                <a:off x="5370545" y="4663985"/>
                <a:ext cx="456147" cy="350895"/>
              </a:xfrm>
              <a:prstGeom prst="round2SameRect">
                <a:avLst>
                  <a:gd name="adj1" fmla="val 18558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2" name="Groupe 1"/>
              <p:cNvGrpSpPr/>
              <p:nvPr/>
            </p:nvGrpSpPr>
            <p:grpSpPr>
              <a:xfrm>
                <a:off x="5072276" y="4604016"/>
                <a:ext cx="757938" cy="461665"/>
                <a:chOff x="5879284" y="4415908"/>
                <a:chExt cx="1356266" cy="347483"/>
              </a:xfrm>
            </p:grpSpPr>
            <p:sp>
              <p:nvSpPr>
                <p:cNvPr id="72" name="Arrondir un rectangle avec un coin du même côté 71"/>
                <p:cNvSpPr/>
                <p:nvPr/>
              </p:nvSpPr>
              <p:spPr>
                <a:xfrm rot="16200000">
                  <a:off x="6021568" y="4276162"/>
                  <a:ext cx="343330" cy="627897"/>
                </a:xfrm>
                <a:prstGeom prst="round2SameRect">
                  <a:avLst>
                    <a:gd name="adj1" fmla="val 18558"/>
                    <a:gd name="adj2" fmla="val 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5882577" y="4415908"/>
                  <a:ext cx="1352973" cy="34748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Corrections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M2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et M1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sur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zones de changements</a:t>
                  </a:r>
                </a:p>
              </p:txBody>
            </p:sp>
          </p:grpSp>
        </p:grpSp>
        <p:sp>
          <p:nvSpPr>
            <p:cNvPr id="6" name="Rectangle à coins arrondis 5"/>
            <p:cNvSpPr/>
            <p:nvPr/>
          </p:nvSpPr>
          <p:spPr>
            <a:xfrm>
              <a:off x="5182521" y="4276865"/>
              <a:ext cx="701790" cy="459228"/>
            </a:xfrm>
            <a:prstGeom prst="roundRect">
              <a:avLst/>
            </a:prstGeom>
            <a:noFill/>
            <a:ln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03343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50" grpId="0"/>
      <p:bldP spid="51" grpId="0"/>
      <p:bldP spid="52" grpId="0" animBg="1"/>
      <p:bldP spid="53" grpId="0" animBg="1"/>
      <p:bldP spid="55" grpId="0"/>
      <p:bldP spid="57" grpId="0" animBg="1"/>
      <p:bldP spid="58" grpId="0"/>
      <p:bldP spid="59" grpId="0" animBg="1"/>
      <p:bldP spid="60" grpId="0" animBg="1"/>
      <p:bldP spid="61" grpId="0"/>
      <p:bldP spid="62" grpId="0"/>
      <p:bldP spid="67" grpId="0"/>
      <p:bldP spid="68" grpId="0"/>
      <p:bldP spid="69" grpId="0"/>
      <p:bldP spid="96" grpId="0" animBg="1"/>
    </p:bldLst>
  </p:timing>
</p:sld>
</file>

<file path=ppt/theme/theme1.xml><?xml version="1.0" encoding="utf-8"?>
<a:theme xmlns:a="http://schemas.openxmlformats.org/drawingml/2006/main" name="Project Timeline Infographics by Slidesgo">
  <a:themeElements>
    <a:clrScheme name="Simple Light">
      <a:dk1>
        <a:srgbClr val="000000"/>
      </a:dk1>
      <a:lt1>
        <a:srgbClr val="FFFFFF"/>
      </a:lt1>
      <a:dk2>
        <a:srgbClr val="666666"/>
      </a:dk2>
      <a:lt2>
        <a:srgbClr val="D9D9D9"/>
      </a:lt2>
      <a:accent1>
        <a:srgbClr val="ED4840"/>
      </a:accent1>
      <a:accent2>
        <a:srgbClr val="358A84"/>
      </a:accent2>
      <a:accent3>
        <a:srgbClr val="026796"/>
      </a:accent3>
      <a:accent4>
        <a:srgbClr val="DAD671"/>
      </a:accent4>
      <a:accent5>
        <a:srgbClr val="FAA74D"/>
      </a:accent5>
      <a:accent6>
        <a:srgbClr val="6E5981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2558</TotalTime>
  <Words>116</Words>
  <Application>Microsoft Office PowerPoint</Application>
  <PresentationFormat>Affichage à l'écran (16:9)</PresentationFormat>
  <Paragraphs>43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Fira Sans Extra Condensed</vt:lpstr>
      <vt:lpstr>Roboto</vt:lpstr>
      <vt:lpstr>Project Timeline Infographics by Slidesgo</vt:lpstr>
      <vt:lpstr> Calendrier de production de la Réunion (974)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Timeline Infographics</dc:title>
  <cp:lastModifiedBy>Yanis Hamimi</cp:lastModifiedBy>
  <cp:revision>122</cp:revision>
  <dcterms:modified xsi:type="dcterms:W3CDTF">2024-02-05T12:21:01Z</dcterms:modified>
</cp:coreProperties>
</file>