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11"/>
  </p:notesMasterIdLst>
  <p:sldIdLst>
    <p:sldId id="277" r:id="rId2"/>
    <p:sldId id="288" r:id="rId3"/>
    <p:sldId id="289" r:id="rId4"/>
    <p:sldId id="287" r:id="rId5"/>
    <p:sldId id="290" r:id="rId6"/>
    <p:sldId id="286" r:id="rId7"/>
    <p:sldId id="285" r:id="rId8"/>
    <p:sldId id="278" r:id="rId9"/>
    <p:sldId id="284" r:id="rId10"/>
  </p:sldIdLst>
  <p:sldSz cx="9144000" cy="5143500" type="screen16x9"/>
  <p:notesSz cx="6858000" cy="9144000"/>
  <p:embeddedFontLst>
    <p:embeddedFont>
      <p:font typeface="Fira Sans Extra Condensed" panose="020B0604020202020204" charset="0"/>
      <p:regular r:id="rId12"/>
      <p:bold r:id="rId13"/>
      <p:italic r:id="rId14"/>
      <p:boldItalic r:id="rId15"/>
    </p:embeddedFont>
    <p:embeddedFont>
      <p:font typeface="Roboto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E2E7BCAB-789E-41B2-B04F-1F29E9D72C74}">
  <a:tblStyle styleId="{E2E7BCAB-789E-41B2-B04F-1F29E9D72C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37070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247950"/>
            <a:ext cx="8229600" cy="30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Fira Sans Extra Condensed"/>
              <a:buNone/>
              <a:defRPr sz="2800" b="1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52475"/>
            <a:ext cx="8229600" cy="357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951768802"/>
              </p:ext>
            </p:extLst>
          </p:nvPr>
        </p:nvGraphicFramePr>
        <p:xfrm>
          <a:off x="156104" y="1623716"/>
          <a:ext cx="8766012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30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59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257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971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1781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7336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4650"/>
                <a:gridCol w="581313"/>
                <a:gridCol w="530513"/>
                <a:gridCol w="565437"/>
                <a:gridCol w="552737"/>
                <a:gridCol w="552737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7197567" y="2251437"/>
            <a:ext cx="1946433" cy="973652"/>
            <a:chOff x="5737732" y="810297"/>
            <a:chExt cx="1946433" cy="973652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3</a:t>
                </a: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0800000">
              <a:off x="6977543" y="957693"/>
              <a:ext cx="706622" cy="586592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sp>
        <p:nvSpPr>
          <p:cNvPr id="25" name="Google Shape;320;p22"/>
          <p:cNvSpPr/>
          <p:nvPr/>
        </p:nvSpPr>
        <p:spPr>
          <a:xfrm>
            <a:off x="1550240" y="2422857"/>
            <a:ext cx="1428775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984716" y="2699331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7220241" y="803197"/>
            <a:ext cx="1923759" cy="737075"/>
            <a:chOff x="7660747" y="832767"/>
            <a:chExt cx="1923759" cy="737075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4</a:t>
                </a: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0800000">
              <a:off x="8549826" y="956668"/>
              <a:ext cx="1034680" cy="321259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941656" y="2025012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3163031" y="2122787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984716" y="3105438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526174" y="3134419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572963" y="290719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973988" y="385240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7" name="Google Shape;321;p22"/>
          <p:cNvSpPr/>
          <p:nvPr/>
        </p:nvSpPr>
        <p:spPr>
          <a:xfrm>
            <a:off x="5326612" y="3877742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26612" y="4321023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5901698" y="4052380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6680834" y="4598923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21866" y="4355316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703514" y="4861151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142789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90060" y="3228870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377446" y="3531955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54238" y="2307668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921126" y="2455072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40</a:t>
            </a:r>
            <a:endParaRPr dirty="0"/>
          </a:p>
        </p:txBody>
      </p: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2018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4111926" y="3455499"/>
            <a:ext cx="1215054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5945577" y="4270809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1349269" y="633407"/>
            <a:ext cx="1629747" cy="1099612"/>
            <a:chOff x="2669433" y="922913"/>
            <a:chExt cx="1629747" cy="1099612"/>
          </a:xfrm>
        </p:grpSpPr>
        <p:grpSp>
          <p:nvGrpSpPr>
            <p:cNvPr id="79" name="Google Shape;301;p22"/>
            <p:cNvGrpSpPr/>
            <p:nvPr/>
          </p:nvGrpSpPr>
          <p:grpSpPr>
            <a:xfrm>
              <a:off x="2813233" y="922913"/>
              <a:ext cx="1485947" cy="787278"/>
              <a:chOff x="1028653" y="3560850"/>
              <a:chExt cx="1485947" cy="787278"/>
            </a:xfrm>
          </p:grpSpPr>
          <p:sp>
            <p:nvSpPr>
              <p:cNvPr id="88" name="Google Shape;302;p22"/>
              <p:cNvSpPr txBox="1"/>
              <p:nvPr/>
            </p:nvSpPr>
            <p:spPr>
              <a:xfrm>
                <a:off x="1028653" y="3794028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Découverte </a:t>
                </a:r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des </a:t>
                </a:r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données IA et auto</a:t>
                </a:r>
                <a:endParaRPr sz="10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89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2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80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81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84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86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5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" name="Groupe 89"/>
          <p:cNvGrpSpPr/>
          <p:nvPr/>
        </p:nvGrpSpPr>
        <p:grpSpPr>
          <a:xfrm>
            <a:off x="-37325" y="581110"/>
            <a:ext cx="1456468" cy="1140987"/>
            <a:chOff x="-350011" y="879323"/>
            <a:chExt cx="1456468" cy="1140987"/>
          </a:xfrm>
        </p:grpSpPr>
        <p:sp>
          <p:nvSpPr>
            <p:cNvPr id="91" name="Google Shape;302;p22"/>
            <p:cNvSpPr txBox="1"/>
            <p:nvPr/>
          </p:nvSpPr>
          <p:spPr>
            <a:xfrm>
              <a:off x="-350011" y="1047432"/>
              <a:ext cx="1024303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Réunion </a:t>
              </a:r>
              <a:r>
                <a:rPr lang="fr-FR" sz="1000" dirty="0">
                  <a:latin typeface="Roboto"/>
                  <a:ea typeface="Roboto"/>
                  <a:cs typeface="Roboto"/>
                  <a:sym typeface="Roboto"/>
                </a:rPr>
                <a:t>d’information sur l’OCS GE </a:t>
              </a:r>
              <a:endParaRPr sz="1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2" name="Google Shape;303;p22"/>
            <p:cNvSpPr txBox="1"/>
            <p:nvPr/>
          </p:nvSpPr>
          <p:spPr>
            <a:xfrm>
              <a:off x="-265143" y="879323"/>
              <a:ext cx="137160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Atelier 1</a:t>
              </a:r>
              <a:endParaRPr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93" name="Google Shape;304;p22"/>
            <p:cNvCxnSpPr>
              <a:stCxn id="99" idx="0"/>
            </p:cNvCxnSpPr>
            <p:nvPr/>
          </p:nvCxnSpPr>
          <p:spPr>
            <a:xfrm rot="5400000" flipH="1" flipV="1">
              <a:off x="144636" y="1371930"/>
              <a:ext cx="737487" cy="75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94" name="Google Shape;306;p22"/>
            <p:cNvGrpSpPr/>
            <p:nvPr/>
          </p:nvGrpSpPr>
          <p:grpSpPr>
            <a:xfrm>
              <a:off x="373542" y="1740710"/>
              <a:ext cx="279600" cy="279600"/>
              <a:chOff x="1689600" y="2004400"/>
              <a:chExt cx="279600" cy="279600"/>
            </a:xfrm>
          </p:grpSpPr>
          <p:grpSp>
            <p:nvGrpSpPr>
              <p:cNvPr id="97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99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8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8634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1316291085"/>
              </p:ext>
            </p:extLst>
          </p:nvPr>
        </p:nvGraphicFramePr>
        <p:xfrm>
          <a:off x="156104" y="1623716"/>
          <a:ext cx="8740613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559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57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971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178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7336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146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8131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3051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52737"/>
                <a:gridCol w="552737"/>
                <a:gridCol w="555913"/>
                <a:gridCol w="597187"/>
                <a:gridCol w="525750"/>
                <a:gridCol w="497175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7163782" y="53178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3</a:t>
                </a: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04460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569544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7687919" y="2211648"/>
            <a:ext cx="1456081" cy="737075"/>
            <a:chOff x="7660747" y="832767"/>
            <a:chExt cx="1456082" cy="737075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</a:t>
                </a:r>
                <a:r>
                  <a:rPr lang="fr-FR" sz="1100" dirty="0" smtClean="0">
                    <a:latin typeface="Roboto"/>
                    <a:ea typeface="Roboto"/>
                    <a:cs typeface="Roboto"/>
                    <a:sym typeface="Roboto"/>
                  </a:rPr>
                  <a:t>d’usages</a:t>
                </a:r>
              </a:p>
              <a:p>
                <a:pPr lvl="0"/>
                <a:r>
                  <a:rPr lang="fr-FR" sz="1100" dirty="0" smtClean="0">
                    <a:latin typeface="Roboto"/>
                    <a:ea typeface="Roboto"/>
                    <a:cs typeface="Roboto"/>
                    <a:sym typeface="Roboto"/>
                  </a:rPr>
                  <a:t>(juillet)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4</a:t>
                </a: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0800000">
              <a:off x="8495922" y="942451"/>
              <a:ext cx="620907" cy="613175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41747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63885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69544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222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470801" y="3234926"/>
            <a:ext cx="85305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M1(V1)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63005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39694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33</a:t>
            </a:r>
            <a:endParaRPr dirty="0"/>
          </a:p>
        </p:txBody>
      </p: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2018</a:t>
            </a: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78" name="Groupe 77"/>
          <p:cNvGrpSpPr/>
          <p:nvPr/>
        </p:nvGrpSpPr>
        <p:grpSpPr>
          <a:xfrm>
            <a:off x="436358" y="796741"/>
            <a:ext cx="2441251" cy="954268"/>
            <a:chOff x="1785257" y="1068257"/>
            <a:chExt cx="2441251" cy="954268"/>
          </a:xfrm>
        </p:grpSpPr>
        <p:grpSp>
          <p:nvGrpSpPr>
            <p:cNvPr id="79" name="Google Shape;301;p22"/>
            <p:cNvGrpSpPr/>
            <p:nvPr/>
          </p:nvGrpSpPr>
          <p:grpSpPr>
            <a:xfrm>
              <a:off x="2740561" y="1068257"/>
              <a:ext cx="1485947" cy="787278"/>
              <a:chOff x="955981" y="3706194"/>
              <a:chExt cx="1485947" cy="787278"/>
            </a:xfrm>
          </p:grpSpPr>
          <p:sp>
            <p:nvSpPr>
              <p:cNvPr id="88" name="Google Shape;302;p22"/>
              <p:cNvSpPr txBox="1"/>
              <p:nvPr/>
            </p:nvSpPr>
            <p:spPr>
              <a:xfrm>
                <a:off x="955981" y="3939372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Découverte </a:t>
                </a:r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des </a:t>
                </a:r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données IA et auto</a:t>
                </a:r>
                <a:endParaRPr sz="10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89" name="Google Shape;303;p22"/>
              <p:cNvSpPr txBox="1"/>
              <p:nvPr/>
            </p:nvSpPr>
            <p:spPr>
              <a:xfrm>
                <a:off x="1070328" y="370619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2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80" name="Google Shape;304;p22"/>
            <p:cNvCxnSpPr>
              <a:stCxn id="86" idx="0"/>
            </p:cNvCxnSpPr>
            <p:nvPr/>
          </p:nvCxnSpPr>
          <p:spPr>
            <a:xfrm rot="5400000" flipH="1" flipV="1">
              <a:off x="2244212" y="1221220"/>
              <a:ext cx="202551" cy="840861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81" name="Google Shape;306;p22"/>
            <p:cNvGrpSpPr/>
            <p:nvPr/>
          </p:nvGrpSpPr>
          <p:grpSpPr>
            <a:xfrm>
              <a:off x="1785257" y="1742925"/>
              <a:ext cx="279600" cy="279600"/>
              <a:chOff x="805424" y="2004400"/>
              <a:chExt cx="279600" cy="279600"/>
            </a:xfrm>
          </p:grpSpPr>
          <p:grpSp>
            <p:nvGrpSpPr>
              <p:cNvPr id="84" name="Google Shape;307;p22"/>
              <p:cNvGrpSpPr/>
              <p:nvPr/>
            </p:nvGrpSpPr>
            <p:grpSpPr>
              <a:xfrm>
                <a:off x="805424" y="2004400"/>
                <a:ext cx="279600" cy="279600"/>
                <a:chOff x="117899" y="2643400"/>
                <a:chExt cx="279600" cy="279600"/>
              </a:xfrm>
            </p:grpSpPr>
            <p:sp>
              <p:nvSpPr>
                <p:cNvPr id="86" name="Google Shape;305;p22"/>
                <p:cNvSpPr/>
                <p:nvPr/>
              </p:nvSpPr>
              <p:spPr>
                <a:xfrm>
                  <a:off x="117899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" name="Google Shape;308;p22"/>
                <p:cNvSpPr/>
                <p:nvPr/>
              </p:nvSpPr>
              <p:spPr>
                <a:xfrm>
                  <a:off x="171224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5" name="Google Shape;309;p22"/>
              <p:cNvSpPr/>
              <p:nvPr/>
            </p:nvSpPr>
            <p:spPr>
              <a:xfrm>
                <a:off x="903199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" name="Groupe 89"/>
          <p:cNvGrpSpPr/>
          <p:nvPr/>
        </p:nvGrpSpPr>
        <p:grpSpPr>
          <a:xfrm>
            <a:off x="0" y="235918"/>
            <a:ext cx="1958127" cy="722209"/>
            <a:chOff x="-851670" y="879323"/>
            <a:chExt cx="1958127" cy="722209"/>
          </a:xfrm>
        </p:grpSpPr>
        <p:sp>
          <p:nvSpPr>
            <p:cNvPr id="91" name="Google Shape;302;p22"/>
            <p:cNvSpPr txBox="1"/>
            <p:nvPr/>
          </p:nvSpPr>
          <p:spPr>
            <a:xfrm>
              <a:off x="-350011" y="1047432"/>
              <a:ext cx="1024303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Réunion </a:t>
              </a:r>
              <a:r>
                <a:rPr lang="fr-FR" sz="1000" dirty="0">
                  <a:latin typeface="Roboto"/>
                  <a:ea typeface="Roboto"/>
                  <a:cs typeface="Roboto"/>
                  <a:sym typeface="Roboto"/>
                </a:rPr>
                <a:t>d’information sur l’OCS GE </a:t>
              </a:r>
              <a:endParaRPr lang="fr-FR" sz="1000" dirty="0" smtClean="0">
                <a:latin typeface="Roboto"/>
                <a:ea typeface="Roboto"/>
                <a:cs typeface="Roboto"/>
                <a:sym typeface="Roboto"/>
              </a:endParaRPr>
            </a:p>
            <a:p>
              <a:pPr lvl="0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03/11/22</a:t>
              </a:r>
              <a:endParaRPr sz="1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2" name="Google Shape;303;p22"/>
            <p:cNvSpPr txBox="1"/>
            <p:nvPr/>
          </p:nvSpPr>
          <p:spPr>
            <a:xfrm>
              <a:off x="-265143" y="879323"/>
              <a:ext cx="137160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Atelier 1</a:t>
              </a:r>
              <a:endParaRPr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93" name="Google Shape;304;p22"/>
            <p:cNvCxnSpPr>
              <a:endCxn id="92" idx="1"/>
            </p:cNvCxnSpPr>
            <p:nvPr/>
          </p:nvCxnSpPr>
          <p:spPr>
            <a:xfrm flipV="1">
              <a:off x="-851670" y="1003223"/>
              <a:ext cx="586527" cy="286798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</p:grpSp>
      <p:sp>
        <p:nvSpPr>
          <p:cNvPr id="162" name="Google Shape;320;p22"/>
          <p:cNvSpPr/>
          <p:nvPr/>
        </p:nvSpPr>
        <p:spPr>
          <a:xfrm>
            <a:off x="3104946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3" name="Flèche en arc 162"/>
          <p:cNvSpPr/>
          <p:nvPr/>
        </p:nvSpPr>
        <p:spPr>
          <a:xfrm rot="1296059">
            <a:off x="3151735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3338848" y="38484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165" name="Google Shape;321;p22"/>
          <p:cNvSpPr/>
          <p:nvPr/>
        </p:nvSpPr>
        <p:spPr>
          <a:xfrm>
            <a:off x="7073432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7073432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67" name="Flèche en arc 166"/>
          <p:cNvSpPr/>
          <p:nvPr/>
        </p:nvSpPr>
        <p:spPr>
          <a:xfrm rot="1616954">
            <a:off x="7648518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8" name="Google Shape;319;p22"/>
          <p:cNvSpPr/>
          <p:nvPr/>
        </p:nvSpPr>
        <p:spPr>
          <a:xfrm>
            <a:off x="8427654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8374145" y="4284568"/>
            <a:ext cx="82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8450334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7124266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" name="Google Shape;320;p22"/>
          <p:cNvSpPr/>
          <p:nvPr/>
        </p:nvSpPr>
        <p:spPr>
          <a:xfrm>
            <a:off x="3690698" y="3461555"/>
            <a:ext cx="3382734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73" name="Groupe 172"/>
          <p:cNvGrpSpPr/>
          <p:nvPr/>
        </p:nvGrpSpPr>
        <p:grpSpPr>
          <a:xfrm>
            <a:off x="7692397" y="4276865"/>
            <a:ext cx="757938" cy="466391"/>
            <a:chOff x="5182521" y="4276865"/>
            <a:chExt cx="757938" cy="466391"/>
          </a:xfrm>
        </p:grpSpPr>
        <p:grpSp>
          <p:nvGrpSpPr>
            <p:cNvPr id="174" name="Groupe 173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176" name="Arrondir un rectangle avec un coin du même côté 175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77" name="Groupe 176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178" name="Arrondir un rectangle avec un coin du même côté 177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79" name="Rectangle 178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175" name="Rectangle à coins arrondis 174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80" name="Rectangle 179"/>
          <p:cNvSpPr/>
          <p:nvPr/>
        </p:nvSpPr>
        <p:spPr>
          <a:xfrm>
            <a:off x="4540690" y="3905508"/>
            <a:ext cx="1984208" cy="18466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V1 des 20% refusée donc création d’une V2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8433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67" grpId="0"/>
      <p:bldP spid="69" grpId="0"/>
      <p:bldP spid="162" grpId="0" animBg="1"/>
      <p:bldP spid="163" grpId="0" animBg="1"/>
      <p:bldP spid="164" grpId="0"/>
      <p:bldP spid="165" grpId="0" animBg="1"/>
      <p:bldP spid="166" grpId="0"/>
      <p:bldP spid="167" grpId="0" animBg="1"/>
      <p:bldP spid="168" grpId="0" animBg="1"/>
      <p:bldP spid="169" grpId="0"/>
      <p:bldP spid="170" grpId="0"/>
      <p:bldP spid="171" grpId="0"/>
      <p:bldP spid="172" grpId="0" animBg="1"/>
      <p:bldP spid="1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2111854324"/>
              </p:ext>
            </p:extLst>
          </p:nvPr>
        </p:nvGraphicFramePr>
        <p:xfrm>
          <a:off x="156104" y="1623716"/>
          <a:ext cx="8578689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25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71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78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733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146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13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3051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55913"/>
                <a:gridCol w="597187"/>
                <a:gridCol w="525750"/>
                <a:gridCol w="497175"/>
                <a:gridCol w="517813"/>
                <a:gridCol w="47336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5729244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3</a:t>
                </a: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044600" y="2422857"/>
            <a:ext cx="2312224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3356824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7029810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4</a:t>
                </a: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3017020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3353459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356824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898282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945071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132184" y="38484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7" name="Google Shape;321;p22"/>
          <p:cNvSpPr/>
          <p:nvPr/>
        </p:nvSpPr>
        <p:spPr>
          <a:xfrm>
            <a:off x="5838008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838008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6413094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7192230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133262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14910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222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156112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888842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344666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>
            <a:stCxn id="49" idx="4"/>
          </p:cNvCxnSpPr>
          <p:nvPr/>
        </p:nvCxnSpPr>
        <p:spPr>
          <a:xfrm rot="16200000" flipH="1">
            <a:off x="3195673" y="2218714"/>
            <a:ext cx="122374" cy="199931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47</a:t>
            </a:r>
            <a:endParaRPr dirty="0"/>
          </a:p>
        </p:txBody>
      </p: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2017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4484034" y="3461555"/>
            <a:ext cx="1353974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6456973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3008613" y="633407"/>
            <a:ext cx="1629747" cy="1099612"/>
            <a:chOff x="2669433" y="922913"/>
            <a:chExt cx="1629747" cy="1099612"/>
          </a:xfrm>
        </p:grpSpPr>
        <p:grpSp>
          <p:nvGrpSpPr>
            <p:cNvPr id="79" name="Google Shape;301;p22"/>
            <p:cNvGrpSpPr/>
            <p:nvPr/>
          </p:nvGrpSpPr>
          <p:grpSpPr>
            <a:xfrm>
              <a:off x="2813233" y="922913"/>
              <a:ext cx="1485947" cy="787278"/>
              <a:chOff x="1028653" y="3560850"/>
              <a:chExt cx="1485947" cy="787278"/>
            </a:xfrm>
          </p:grpSpPr>
          <p:sp>
            <p:nvSpPr>
              <p:cNvPr id="88" name="Google Shape;302;p22"/>
              <p:cNvSpPr txBox="1"/>
              <p:nvPr/>
            </p:nvSpPr>
            <p:spPr>
              <a:xfrm>
                <a:off x="1028653" y="3794028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Découverte </a:t>
                </a:r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des </a:t>
                </a:r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données IA et auto</a:t>
                </a:r>
                <a:endParaRPr sz="10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89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2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80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81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84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86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5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" name="Groupe 89"/>
          <p:cNvGrpSpPr/>
          <p:nvPr/>
        </p:nvGrpSpPr>
        <p:grpSpPr>
          <a:xfrm>
            <a:off x="1004307" y="581110"/>
            <a:ext cx="1456468" cy="1140987"/>
            <a:chOff x="-350011" y="879323"/>
            <a:chExt cx="1456468" cy="1140987"/>
          </a:xfrm>
        </p:grpSpPr>
        <p:sp>
          <p:nvSpPr>
            <p:cNvPr id="91" name="Google Shape;302;p22"/>
            <p:cNvSpPr txBox="1"/>
            <p:nvPr/>
          </p:nvSpPr>
          <p:spPr>
            <a:xfrm>
              <a:off x="-350011" y="1047432"/>
              <a:ext cx="1024303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Réunion </a:t>
              </a:r>
              <a:r>
                <a:rPr lang="fr-FR" sz="1000" dirty="0">
                  <a:latin typeface="Roboto"/>
                  <a:ea typeface="Roboto"/>
                  <a:cs typeface="Roboto"/>
                  <a:sym typeface="Roboto"/>
                </a:rPr>
                <a:t>d’information sur l’OCS GE </a:t>
              </a:r>
              <a:endParaRPr sz="1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2" name="Google Shape;303;p22"/>
            <p:cNvSpPr txBox="1"/>
            <p:nvPr/>
          </p:nvSpPr>
          <p:spPr>
            <a:xfrm>
              <a:off x="-265143" y="879323"/>
              <a:ext cx="137160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Atelier 1</a:t>
              </a:r>
              <a:endParaRPr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93" name="Google Shape;304;p22"/>
            <p:cNvCxnSpPr>
              <a:stCxn id="99" idx="0"/>
            </p:cNvCxnSpPr>
            <p:nvPr/>
          </p:nvCxnSpPr>
          <p:spPr>
            <a:xfrm rot="5400000" flipH="1" flipV="1">
              <a:off x="144636" y="1371930"/>
              <a:ext cx="737487" cy="75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94" name="Google Shape;306;p22"/>
            <p:cNvGrpSpPr/>
            <p:nvPr/>
          </p:nvGrpSpPr>
          <p:grpSpPr>
            <a:xfrm>
              <a:off x="373542" y="1740710"/>
              <a:ext cx="279600" cy="279600"/>
              <a:chOff x="1689600" y="2004400"/>
              <a:chExt cx="279600" cy="279600"/>
            </a:xfrm>
          </p:grpSpPr>
          <p:grpSp>
            <p:nvGrpSpPr>
              <p:cNvPr id="97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99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8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84338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956211"/>
              </p:ext>
            </p:extLst>
          </p:nvPr>
        </p:nvGraphicFramePr>
        <p:xfrm>
          <a:off x="5481" y="6485"/>
          <a:ext cx="9151489" cy="5146854"/>
        </p:xfrm>
        <a:graphic>
          <a:graphicData uri="http://schemas.openxmlformats.org/drawingml/2006/table">
            <a:tbl>
              <a:tblPr firstRow="1" bandRow="1">
                <a:tableStyleId>{E2E7BCAB-789E-41B2-B04F-1F29E9D72C74}</a:tableStyleId>
              </a:tblPr>
              <a:tblGrid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509714"/>
                <a:gridCol w="486351"/>
              </a:tblGrid>
              <a:tr h="404941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Mai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8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2023</a:t>
                      </a:r>
                      <a:endParaRPr lang="fr-FR" sz="7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Juin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Juil.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Août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Sept.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Oct.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Nov.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Déc.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Janv</a:t>
                      </a: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8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2024</a:t>
                      </a:r>
                      <a:endParaRPr lang="fr-FR" sz="300" b="1" i="0" u="none" strike="noStrike" cap="none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Févr.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Mars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Avr.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Mai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Juin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Juil.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fr-FR" sz="1600" b="1" i="0" u="none" strike="noStrike" cap="none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Arial"/>
                        </a:rPr>
                        <a:t>Août</a:t>
                      </a:r>
                      <a:endParaRPr lang="fr-FR" sz="1600" b="1" i="0" u="none" strike="noStrike" cap="none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Arial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08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5667974" y="645459"/>
            <a:ext cx="1872990" cy="1108295"/>
            <a:chOff x="5505099" y="914018"/>
            <a:chExt cx="1872990" cy="1108295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505099" y="914018"/>
              <a:ext cx="1872990" cy="993146"/>
              <a:chOff x="648309" y="3557893"/>
              <a:chExt cx="1872990" cy="993146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648309" y="3752451"/>
                <a:ext cx="1547321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 algn="r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140" y="3557893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3</a:t>
                </a: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83259" y="1323037"/>
              <a:ext cx="700358" cy="138995"/>
            </a:xfrm>
            <a:prstGeom prst="bentConnector3">
              <a:avLst>
                <a:gd name="adj1" fmla="val 100002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292707" y="2574587"/>
            <a:ext cx="1877783" cy="226979"/>
          </a:xfrm>
          <a:prstGeom prst="roundRect">
            <a:avLst>
              <a:gd name="adj" fmla="val 228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3170490" y="2801566"/>
            <a:ext cx="649239" cy="41765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7219264" y="642028"/>
            <a:ext cx="1290649" cy="1108981"/>
            <a:chOff x="7683178" y="943012"/>
            <a:chExt cx="1290649" cy="1108981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83178" y="943012"/>
              <a:ext cx="1290649" cy="741201"/>
              <a:chOff x="1223951" y="3671095"/>
              <a:chExt cx="1290649" cy="741201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23951" y="3858196"/>
                <a:ext cx="114269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671095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4</a:t>
                </a: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93828" y="1314878"/>
              <a:ext cx="748956" cy="196040"/>
            </a:xfrm>
            <a:prstGeom prst="bentConnector3">
              <a:avLst>
                <a:gd name="adj1" fmla="val 1002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328779" y="3960661"/>
            <a:ext cx="3244149" cy="1085563"/>
            <a:chOff x="387299" y="3827150"/>
            <a:chExt cx="3244149" cy="1085563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575855" y="4153598"/>
              <a:ext cx="3055593" cy="4489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387299" y="4307222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575856" y="4505306"/>
              <a:ext cx="2474877" cy="4074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390099" y="4636421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575856" y="3827150"/>
              <a:ext cx="1579162" cy="4172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387299" y="3963100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716694" y="2089433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3358554" y="2102903"/>
            <a:ext cx="9599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170490" y="2605577"/>
            <a:ext cx="64058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 smtClean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</a:t>
            </a:r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819729" y="3424749"/>
            <a:ext cx="654994" cy="21211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623150" y="3869871"/>
            <a:ext cx="1039235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7" name="Google Shape;321;p22"/>
          <p:cNvSpPr/>
          <p:nvPr/>
        </p:nvSpPr>
        <p:spPr>
          <a:xfrm>
            <a:off x="5679493" y="3869871"/>
            <a:ext cx="614935" cy="417238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679494" y="3671350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 smtClean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20 </a:t>
            </a:r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6974749" y="4720802"/>
            <a:ext cx="617815" cy="242943"/>
          </a:xfrm>
          <a:prstGeom prst="roundRect">
            <a:avLst>
              <a:gd name="adj" fmla="val 18685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929352" y="4348402"/>
            <a:ext cx="155316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925169" y="4516583"/>
            <a:ext cx="596060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517336" y="2211275"/>
            <a:ext cx="775371" cy="36331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358554" y="2287784"/>
            <a:ext cx="9599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 smtClean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 Espace </a:t>
            </a:r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collaboratif</a:t>
            </a:r>
          </a:p>
        </p:txBody>
      </p:sp>
      <p:cxnSp>
        <p:nvCxnSpPr>
          <p:cNvPr id="70" name="Google Shape;313;p22"/>
          <p:cNvCxnSpPr>
            <a:stCxn id="49" idx="4"/>
          </p:cNvCxnSpPr>
          <p:nvPr/>
        </p:nvCxnSpPr>
        <p:spPr>
          <a:xfrm rot="16200000" flipH="1">
            <a:off x="3097963" y="2074464"/>
            <a:ext cx="56232" cy="53902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8637" cy="40856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sz="2400" dirty="0">
                <a:solidFill>
                  <a:schemeClr val="tx1"/>
                </a:solidFill>
              </a:rPr>
              <a:t> Calendrier de production </a:t>
            </a:r>
            <a:r>
              <a:rPr lang="fr-FR" sz="2400" dirty="0" smtClean="0">
                <a:solidFill>
                  <a:schemeClr val="tx1"/>
                </a:solidFill>
              </a:rPr>
              <a:t>du départements</a:t>
            </a:r>
            <a:r>
              <a:rPr lang="fr-FR" sz="2400" dirty="0">
                <a:solidFill>
                  <a:schemeClr val="tx1"/>
                </a:solidFill>
              </a:rPr>
              <a:t> </a:t>
            </a:r>
            <a:r>
              <a:rPr lang="fr-FR" sz="2400" dirty="0" smtClean="0">
                <a:solidFill>
                  <a:schemeClr val="tx1"/>
                </a:solidFill>
              </a:rPr>
              <a:t>17</a:t>
            </a:r>
            <a:endParaRPr sz="2400" dirty="0"/>
          </a:p>
        </p:txBody>
      </p:sp>
      <p:sp>
        <p:nvSpPr>
          <p:cNvPr id="95" name="Rectangle 94"/>
          <p:cNvSpPr/>
          <p:nvPr/>
        </p:nvSpPr>
        <p:spPr>
          <a:xfrm>
            <a:off x="161875" y="3440085"/>
            <a:ext cx="88272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2018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4474723" y="3424748"/>
            <a:ext cx="1204770" cy="445123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6298459" y="4497355"/>
            <a:ext cx="735257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2727313" y="652862"/>
            <a:ext cx="1629747" cy="1099612"/>
            <a:chOff x="2669433" y="922913"/>
            <a:chExt cx="1629747" cy="1099612"/>
          </a:xfrm>
        </p:grpSpPr>
        <p:grpSp>
          <p:nvGrpSpPr>
            <p:cNvPr id="79" name="Google Shape;301;p22"/>
            <p:cNvGrpSpPr/>
            <p:nvPr/>
          </p:nvGrpSpPr>
          <p:grpSpPr>
            <a:xfrm>
              <a:off x="2808150" y="922913"/>
              <a:ext cx="1491030" cy="615996"/>
              <a:chOff x="1023570" y="3560850"/>
              <a:chExt cx="1491030" cy="615996"/>
            </a:xfrm>
          </p:grpSpPr>
          <p:sp>
            <p:nvSpPr>
              <p:cNvPr id="88" name="Google Shape;302;p22"/>
              <p:cNvSpPr txBox="1"/>
              <p:nvPr/>
            </p:nvSpPr>
            <p:spPr>
              <a:xfrm>
                <a:off x="1023570" y="3714922"/>
                <a:ext cx="1371600" cy="4619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Découverte </a:t>
                </a:r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des </a:t>
                </a:r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données IA et auto</a:t>
                </a:r>
              </a:p>
              <a:p>
                <a:pPr lvl="0"/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20/09/23</a:t>
                </a:r>
                <a:endParaRPr sz="10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89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2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80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81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84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86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5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" name="Groupe 89"/>
          <p:cNvGrpSpPr/>
          <p:nvPr/>
        </p:nvGrpSpPr>
        <p:grpSpPr>
          <a:xfrm>
            <a:off x="661474" y="649897"/>
            <a:ext cx="1621328" cy="1104625"/>
            <a:chOff x="-561986" y="915685"/>
            <a:chExt cx="1621328" cy="1104625"/>
          </a:xfrm>
        </p:grpSpPr>
        <p:sp>
          <p:nvSpPr>
            <p:cNvPr id="91" name="Google Shape;302;p22"/>
            <p:cNvSpPr txBox="1"/>
            <p:nvPr/>
          </p:nvSpPr>
          <p:spPr>
            <a:xfrm>
              <a:off x="-561986" y="1137513"/>
              <a:ext cx="1075303" cy="599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 algn="r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Réunion </a:t>
              </a:r>
              <a:r>
                <a:rPr lang="fr-FR" sz="1000" dirty="0">
                  <a:latin typeface="Roboto"/>
                  <a:ea typeface="Roboto"/>
                  <a:cs typeface="Roboto"/>
                  <a:sym typeface="Roboto"/>
                </a:rPr>
                <a:t>d’information sur l’OCS </a:t>
              </a:r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GE</a:t>
              </a:r>
            </a:p>
            <a:p>
              <a:pPr lvl="0" algn="r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10/07/23 </a:t>
              </a:r>
              <a:endParaRPr sz="1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2" name="Google Shape;303;p22"/>
            <p:cNvSpPr txBox="1"/>
            <p:nvPr/>
          </p:nvSpPr>
          <p:spPr>
            <a:xfrm>
              <a:off x="-312258" y="915685"/>
              <a:ext cx="137160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Atelier 1</a:t>
              </a:r>
              <a:endParaRPr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93" name="Google Shape;304;p22"/>
            <p:cNvCxnSpPr>
              <a:stCxn id="99" idx="0"/>
            </p:cNvCxnSpPr>
            <p:nvPr/>
          </p:nvCxnSpPr>
          <p:spPr>
            <a:xfrm rot="5400000" flipH="1" flipV="1">
              <a:off x="144636" y="1371930"/>
              <a:ext cx="737487" cy="75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94" name="Google Shape;306;p22"/>
            <p:cNvGrpSpPr/>
            <p:nvPr/>
          </p:nvGrpSpPr>
          <p:grpSpPr>
            <a:xfrm>
              <a:off x="373542" y="1740710"/>
              <a:ext cx="279600" cy="279600"/>
              <a:chOff x="1689600" y="2004400"/>
              <a:chExt cx="279600" cy="279600"/>
            </a:xfrm>
          </p:grpSpPr>
          <p:grpSp>
            <p:nvGrpSpPr>
              <p:cNvPr id="97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99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8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1" name="Google Shape;319;p22"/>
          <p:cNvSpPr/>
          <p:nvPr/>
        </p:nvSpPr>
        <p:spPr>
          <a:xfrm>
            <a:off x="3170490" y="3219216"/>
            <a:ext cx="649240" cy="20553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2" name="Google Shape;319;p22"/>
          <p:cNvSpPr/>
          <p:nvPr/>
        </p:nvSpPr>
        <p:spPr>
          <a:xfrm>
            <a:off x="5679493" y="4286413"/>
            <a:ext cx="614785" cy="20553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5" name="Rectangle 104"/>
          <p:cNvSpPr/>
          <p:nvPr/>
        </p:nvSpPr>
        <p:spPr>
          <a:xfrm rot="16200000">
            <a:off x="3252886" y="3974321"/>
            <a:ext cx="1116378" cy="21544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800" b="1" dirty="0" smtClean="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Recette acceptée</a:t>
            </a:r>
            <a:endParaRPr lang="fr-FR" sz="800" b="1" dirty="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107" name="Connecteur droit 106"/>
          <p:cNvCxnSpPr/>
          <p:nvPr/>
        </p:nvCxnSpPr>
        <p:spPr>
          <a:xfrm flipV="1">
            <a:off x="3891064" y="3676096"/>
            <a:ext cx="9345" cy="79420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162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5" grpId="0"/>
      <p:bldP spid="57" grpId="0" animBg="1"/>
      <p:bldP spid="58" grpId="0"/>
      <p:bldP spid="60" grpId="0" animBg="1"/>
      <p:bldP spid="61" grpId="0"/>
      <p:bldP spid="62" grpId="0"/>
      <p:bldP spid="69" grpId="0"/>
      <p:bldP spid="96" grpId="0" animBg="1"/>
      <p:bldP spid="101" grpId="0" animBg="1"/>
      <p:bldP spid="102" grpId="0" animBg="1"/>
      <p:bldP spid="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2869102850"/>
              </p:ext>
            </p:extLst>
          </p:nvPr>
        </p:nvGraphicFramePr>
        <p:xfrm>
          <a:off x="156104" y="1623716"/>
          <a:ext cx="8667589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497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78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733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46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13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305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559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7187"/>
                <a:gridCol w="525750"/>
                <a:gridCol w="497175"/>
                <a:gridCol w="517813"/>
                <a:gridCol w="473363"/>
                <a:gridCol w="614650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sz="5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5232652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3</a:t>
                </a: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044600" y="2422857"/>
            <a:ext cx="2003367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3047968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6502938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4</a:t>
                </a: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496204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318389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047968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589426" y="3140475"/>
            <a:ext cx="867518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636215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83584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780029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5329304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329304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5904390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6683526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24558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706206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222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853312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380138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17509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>
            <a:stCxn id="49" idx="4"/>
          </p:cNvCxnSpPr>
          <p:nvPr/>
        </p:nvCxnSpPr>
        <p:spPr>
          <a:xfrm rot="16200000" flipH="1">
            <a:off x="2877473" y="2016099"/>
            <a:ext cx="56232" cy="539020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8637" cy="40856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départements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17</a:t>
            </a:r>
            <a:endParaRPr dirty="0"/>
          </a:p>
        </p:txBody>
      </p: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2018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4456944" y="3461555"/>
            <a:ext cx="923196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5948269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8" name="Groupe 77"/>
          <p:cNvGrpSpPr/>
          <p:nvPr/>
        </p:nvGrpSpPr>
        <p:grpSpPr>
          <a:xfrm>
            <a:off x="2493853" y="633407"/>
            <a:ext cx="1629747" cy="1099612"/>
            <a:chOff x="2669433" y="922913"/>
            <a:chExt cx="1629747" cy="1099612"/>
          </a:xfrm>
        </p:grpSpPr>
        <p:grpSp>
          <p:nvGrpSpPr>
            <p:cNvPr id="79" name="Google Shape;301;p22"/>
            <p:cNvGrpSpPr/>
            <p:nvPr/>
          </p:nvGrpSpPr>
          <p:grpSpPr>
            <a:xfrm>
              <a:off x="2813233" y="922913"/>
              <a:ext cx="1485947" cy="787278"/>
              <a:chOff x="1028653" y="3560850"/>
              <a:chExt cx="1485947" cy="787278"/>
            </a:xfrm>
          </p:grpSpPr>
          <p:sp>
            <p:nvSpPr>
              <p:cNvPr id="88" name="Google Shape;302;p22"/>
              <p:cNvSpPr txBox="1"/>
              <p:nvPr/>
            </p:nvSpPr>
            <p:spPr>
              <a:xfrm>
                <a:off x="1028653" y="3794028"/>
                <a:ext cx="137160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Découverte </a:t>
                </a:r>
                <a:r>
                  <a:rPr lang="fr-FR" sz="1000" dirty="0">
                    <a:latin typeface="Roboto"/>
                    <a:ea typeface="Roboto"/>
                    <a:cs typeface="Roboto"/>
                    <a:sym typeface="Roboto"/>
                  </a:rPr>
                  <a:t>des </a:t>
                </a:r>
                <a:r>
                  <a:rPr lang="fr-FR" sz="1000" dirty="0" smtClean="0">
                    <a:latin typeface="Roboto"/>
                    <a:ea typeface="Roboto"/>
                    <a:cs typeface="Roboto"/>
                    <a:sym typeface="Roboto"/>
                  </a:rPr>
                  <a:t>données IA et auto</a:t>
                </a:r>
                <a:endParaRPr sz="10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89" name="Google Shape;303;p22"/>
              <p:cNvSpPr txBox="1"/>
              <p:nvPr/>
            </p:nvSpPr>
            <p:spPr>
              <a:xfrm>
                <a:off x="1143000" y="3560850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2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80" name="Google Shape;304;p22"/>
            <p:cNvCxnSpPr/>
            <p:nvPr/>
          </p:nvCxnSpPr>
          <p:spPr>
            <a:xfrm rot="-5400000">
              <a:off x="2434260" y="1399900"/>
              <a:ext cx="898800" cy="139800"/>
            </a:xfrm>
            <a:prstGeom prst="bentConnector2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81" name="Google Shape;306;p22"/>
            <p:cNvGrpSpPr/>
            <p:nvPr/>
          </p:nvGrpSpPr>
          <p:grpSpPr>
            <a:xfrm>
              <a:off x="2669433" y="1742925"/>
              <a:ext cx="279600" cy="279600"/>
              <a:chOff x="1689600" y="2004400"/>
              <a:chExt cx="279600" cy="279600"/>
            </a:xfrm>
          </p:grpSpPr>
          <p:grpSp>
            <p:nvGrpSpPr>
              <p:cNvPr id="84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86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5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0" name="Groupe 89"/>
          <p:cNvGrpSpPr/>
          <p:nvPr/>
        </p:nvGrpSpPr>
        <p:grpSpPr>
          <a:xfrm>
            <a:off x="471379" y="581110"/>
            <a:ext cx="1456468" cy="1140987"/>
            <a:chOff x="-350011" y="879323"/>
            <a:chExt cx="1456468" cy="1140987"/>
          </a:xfrm>
        </p:grpSpPr>
        <p:sp>
          <p:nvSpPr>
            <p:cNvPr id="91" name="Google Shape;302;p22"/>
            <p:cNvSpPr txBox="1"/>
            <p:nvPr/>
          </p:nvSpPr>
          <p:spPr>
            <a:xfrm>
              <a:off x="-350011" y="1047432"/>
              <a:ext cx="1024303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lvl="0"/>
              <a:r>
                <a:rPr lang="fr-FR" sz="1000" dirty="0" smtClean="0">
                  <a:latin typeface="Roboto"/>
                  <a:ea typeface="Roboto"/>
                  <a:cs typeface="Roboto"/>
                  <a:sym typeface="Roboto"/>
                </a:rPr>
                <a:t>Réunion </a:t>
              </a:r>
              <a:r>
                <a:rPr lang="fr-FR" sz="1000" dirty="0">
                  <a:latin typeface="Roboto"/>
                  <a:ea typeface="Roboto"/>
                  <a:cs typeface="Roboto"/>
                  <a:sym typeface="Roboto"/>
                </a:rPr>
                <a:t>d’information sur l’OCS GE </a:t>
              </a:r>
              <a:endParaRPr sz="10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2" name="Google Shape;303;p22"/>
            <p:cNvSpPr txBox="1"/>
            <p:nvPr/>
          </p:nvSpPr>
          <p:spPr>
            <a:xfrm>
              <a:off x="-265143" y="879323"/>
              <a:ext cx="1371600" cy="24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Atelier 1</a:t>
              </a:r>
              <a:endParaRPr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cxnSp>
          <p:nvCxnSpPr>
            <p:cNvPr id="93" name="Google Shape;304;p22"/>
            <p:cNvCxnSpPr>
              <a:stCxn id="99" idx="0"/>
            </p:cNvCxnSpPr>
            <p:nvPr/>
          </p:nvCxnSpPr>
          <p:spPr>
            <a:xfrm rot="5400000" flipH="1" flipV="1">
              <a:off x="144636" y="1371930"/>
              <a:ext cx="737487" cy="75"/>
            </a:xfrm>
            <a:prstGeom prst="bentConnector3">
              <a:avLst>
                <a:gd name="adj1" fmla="val 5000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94" name="Google Shape;306;p22"/>
            <p:cNvGrpSpPr/>
            <p:nvPr/>
          </p:nvGrpSpPr>
          <p:grpSpPr>
            <a:xfrm>
              <a:off x="373542" y="1740710"/>
              <a:ext cx="279600" cy="279600"/>
              <a:chOff x="1689600" y="2004400"/>
              <a:chExt cx="279600" cy="279600"/>
            </a:xfrm>
          </p:grpSpPr>
          <p:grpSp>
            <p:nvGrpSpPr>
              <p:cNvPr id="97" name="Google Shape;307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99" name="Google Shape;305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0" name="Google Shape;308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8" name="Google Shape;309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cxnSp>
        <p:nvCxnSpPr>
          <p:cNvPr id="7" name="Connecteur droit 6"/>
          <p:cNvCxnSpPr/>
          <p:nvPr/>
        </p:nvCxnSpPr>
        <p:spPr>
          <a:xfrm flipV="1">
            <a:off x="7370184" y="2170943"/>
            <a:ext cx="0" cy="25311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63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3549771559"/>
              </p:ext>
            </p:extLst>
          </p:nvPr>
        </p:nvGraphicFramePr>
        <p:xfrm>
          <a:off x="156104" y="1623716"/>
          <a:ext cx="8751727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178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33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46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13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305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591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25750"/>
                <a:gridCol w="497175"/>
                <a:gridCol w="517813"/>
                <a:gridCol w="473363"/>
                <a:gridCol w="614650"/>
                <a:gridCol w="58131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  <a:endParaRPr lang="fr-FR" sz="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5735300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182908" y="2422857"/>
            <a:ext cx="2809796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3992704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707220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3216868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400145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2704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4534162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4580951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768064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264509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5813784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813784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6388870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7168006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7109038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190687" y="4856799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49499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761712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864618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99265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>
            <a:stCxn id="47" idx="4"/>
            <a:endCxn id="50" idx="1"/>
          </p:cNvCxnSpPr>
          <p:nvPr/>
        </p:nvCxnSpPr>
        <p:spPr>
          <a:xfrm rot="16200000" flipH="1">
            <a:off x="3644103" y="1925383"/>
            <a:ext cx="69889" cy="644808"/>
          </a:xfrm>
          <a:prstGeom prst="bentConnector2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64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683252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2018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5119914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6432749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26987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3449473872"/>
              </p:ext>
            </p:extLst>
          </p:nvPr>
        </p:nvGraphicFramePr>
        <p:xfrm>
          <a:off x="156104" y="1623716"/>
          <a:ext cx="8794588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813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05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59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257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9717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178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73363"/>
                <a:gridCol w="614650"/>
                <a:gridCol w="581313"/>
                <a:gridCol w="530513"/>
                <a:gridCol w="565437"/>
                <a:gridCol w="552737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2023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3482468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820598" y="2422857"/>
            <a:ext cx="799425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158241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4783034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153935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176073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58241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212387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217066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35777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85422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340349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40349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397858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475771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469875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78039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698251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38776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45433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75193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151882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du département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24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294908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2017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270962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02246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2179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1854282846"/>
              </p:ext>
            </p:extLst>
          </p:nvPr>
        </p:nvGraphicFramePr>
        <p:xfrm>
          <a:off x="156104" y="1623716"/>
          <a:ext cx="8764427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4733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46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13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30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5591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2575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97175"/>
                <a:gridCol w="517813"/>
                <a:gridCol w="473363"/>
                <a:gridCol w="614650"/>
                <a:gridCol w="581313"/>
                <a:gridCol w="530513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203132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04460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46053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503698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41747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63885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6053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00199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04878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3589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73234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28161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28161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85670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63583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57687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65851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222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26588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33245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63005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39694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des départements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16, 19, 23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858116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2023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2020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58774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90058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5" name="Rectangle 74"/>
          <p:cNvSpPr/>
          <p:nvPr/>
        </p:nvSpPr>
        <p:spPr>
          <a:xfrm rot="20633550">
            <a:off x="184972" y="964516"/>
            <a:ext cx="176843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Sous réserve validation DGALN</a:t>
            </a:r>
            <a:endParaRPr lang="fr-FR" sz="1050" b="1" dirty="0">
              <a:solidFill>
                <a:srgbClr val="FF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8509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  <p:bldP spid="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oogle Shape;300;p22"/>
          <p:cNvGraphicFramePr/>
          <p:nvPr>
            <p:extLst>
              <p:ext uri="{D42A27DB-BD31-4B8C-83A1-F6EECF244321}">
                <p14:modId xmlns:p14="http://schemas.microsoft.com/office/powerpoint/2010/main" val="1947703918"/>
              </p:ext>
            </p:extLst>
          </p:nvPr>
        </p:nvGraphicFramePr>
        <p:xfrm>
          <a:off x="156104" y="1623716"/>
          <a:ext cx="8766012" cy="502890"/>
        </p:xfrm>
        <a:graphic>
          <a:graphicData uri="http://schemas.openxmlformats.org/drawingml/2006/table">
            <a:tbl>
              <a:tblPr>
                <a:noFill/>
                <a:tableStyleId>{E2E7BCAB-789E-41B2-B04F-1F29E9D72C74}</a:tableStyleId>
              </a:tblPr>
              <a:tblGrid>
                <a:gridCol w="5305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54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273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5591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257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971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1781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7336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14650"/>
                <a:gridCol w="581313"/>
                <a:gridCol w="530513"/>
                <a:gridCol w="565437"/>
                <a:gridCol w="552737"/>
                <a:gridCol w="552737"/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2024</a:t>
                      </a:r>
                      <a:endParaRPr lang="fr-FR" sz="1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2025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Févr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Mars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Avr.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Mai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Juin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Juil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Août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Sept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Oct.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Nov.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Déc.</a:t>
                      </a:r>
                      <a:endParaRPr sz="160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dirty="0" err="1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Janv</a:t>
                      </a:r>
                      <a:endParaRPr lang="fr-FR" sz="1600" b="1" dirty="0" smtClean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500" b="1" dirty="0" smtClean="0">
                          <a:solidFill>
                            <a:schemeClr val="lt1"/>
                          </a:solidFill>
                          <a:latin typeface="Fira Sans Extra Condensed"/>
                          <a:ea typeface="Fira Sans Extra Condensed"/>
                          <a:cs typeface="Fira Sans Extra Condensed"/>
                          <a:sym typeface="Fira Sans Extra Condensed"/>
                        </a:rPr>
                        <a:t>2026</a:t>
                      </a:r>
                      <a:endParaRPr lang="fr-FR" sz="1050" b="1" dirty="0">
                        <a:solidFill>
                          <a:schemeClr val="lt1"/>
                        </a:solidFill>
                        <a:latin typeface="Fira Sans Extra Condensed"/>
                        <a:ea typeface="Fira Sans Extra Condensed"/>
                        <a:cs typeface="Fira Sans Extra Condensed"/>
                        <a:sym typeface="Fira Sans Extra Condensed"/>
                      </a:endParaRP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pSp>
        <p:nvGrpSpPr>
          <p:cNvPr id="15" name="Groupe 14"/>
          <p:cNvGrpSpPr/>
          <p:nvPr/>
        </p:nvGrpSpPr>
        <p:grpSpPr>
          <a:xfrm>
            <a:off x="4287916" y="509313"/>
            <a:ext cx="1640743" cy="1212016"/>
            <a:chOff x="5737732" y="810297"/>
            <a:chExt cx="1640743" cy="1212016"/>
          </a:xfrm>
        </p:grpSpPr>
        <p:grpSp>
          <p:nvGrpSpPr>
            <p:cNvPr id="16" name="Google Shape;310;p22"/>
            <p:cNvGrpSpPr/>
            <p:nvPr/>
          </p:nvGrpSpPr>
          <p:grpSpPr>
            <a:xfrm>
              <a:off x="5737732" y="810297"/>
              <a:ext cx="1640743" cy="973652"/>
              <a:chOff x="880942" y="3454172"/>
              <a:chExt cx="1640743" cy="973652"/>
            </a:xfrm>
          </p:grpSpPr>
          <p:sp>
            <p:nvSpPr>
              <p:cNvPr id="23" name="Google Shape;311;p22"/>
              <p:cNvSpPr txBox="1"/>
              <p:nvPr/>
            </p:nvSpPr>
            <p:spPr>
              <a:xfrm>
                <a:off x="880942" y="3629236"/>
                <a:ext cx="1371600" cy="7985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données finalisées et réflexion sur les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24" name="Google Shape;312;p22"/>
              <p:cNvSpPr txBox="1"/>
              <p:nvPr/>
            </p:nvSpPr>
            <p:spPr>
              <a:xfrm>
                <a:off x="1253526" y="3454172"/>
                <a:ext cx="126815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2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17" name="Google Shape;313;p22"/>
            <p:cNvCxnSpPr/>
            <p:nvPr/>
          </p:nvCxnSpPr>
          <p:spPr>
            <a:xfrm rot="16200000" flipV="1">
              <a:off x="6647728" y="1287507"/>
              <a:ext cx="785021" cy="125392"/>
            </a:xfrm>
            <a:prstGeom prst="bentConnector3">
              <a:avLst>
                <a:gd name="adj1" fmla="val 99921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18" name="Google Shape;315;p22"/>
            <p:cNvGrpSpPr/>
            <p:nvPr/>
          </p:nvGrpSpPr>
          <p:grpSpPr>
            <a:xfrm>
              <a:off x="6969619" y="1742713"/>
              <a:ext cx="279600" cy="279600"/>
              <a:chOff x="1689600" y="2004400"/>
              <a:chExt cx="279600" cy="279600"/>
            </a:xfrm>
          </p:grpSpPr>
          <p:grpSp>
            <p:nvGrpSpPr>
              <p:cNvPr id="19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21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0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5" name="Google Shape;320;p22"/>
          <p:cNvSpPr/>
          <p:nvPr/>
        </p:nvSpPr>
        <p:spPr>
          <a:xfrm>
            <a:off x="1044601" y="2422857"/>
            <a:ext cx="1457680" cy="291131"/>
          </a:xfrm>
          <a:prstGeom prst="roundRect">
            <a:avLst>
              <a:gd name="adj" fmla="val 32412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Photo interprétation (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Pi) 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" name="Google Shape;321;p22"/>
          <p:cNvSpPr/>
          <p:nvPr/>
        </p:nvSpPr>
        <p:spPr>
          <a:xfrm>
            <a:off x="2460536" y="2705387"/>
            <a:ext cx="639623" cy="406108"/>
          </a:xfrm>
          <a:prstGeom prst="roundRect">
            <a:avLst>
              <a:gd name="adj" fmla="val 26498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M1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</a:t>
            </a:r>
          </a:p>
        </p:txBody>
      </p:sp>
      <p:grpSp>
        <p:nvGrpSpPr>
          <p:cNvPr id="28" name="Groupe 27"/>
          <p:cNvGrpSpPr/>
          <p:nvPr/>
        </p:nvGrpSpPr>
        <p:grpSpPr>
          <a:xfrm>
            <a:off x="5770162" y="531783"/>
            <a:ext cx="1313080" cy="1219226"/>
            <a:chOff x="7660747" y="832767"/>
            <a:chExt cx="1313080" cy="1219226"/>
          </a:xfrm>
        </p:grpSpPr>
        <p:grpSp>
          <p:nvGrpSpPr>
            <p:cNvPr id="29" name="Google Shape;310;p22"/>
            <p:cNvGrpSpPr/>
            <p:nvPr/>
          </p:nvGrpSpPr>
          <p:grpSpPr>
            <a:xfrm>
              <a:off x="7660747" y="832767"/>
              <a:ext cx="1313080" cy="737075"/>
              <a:chOff x="1201520" y="3560850"/>
              <a:chExt cx="1313080" cy="737075"/>
            </a:xfrm>
          </p:grpSpPr>
          <p:sp>
            <p:nvSpPr>
              <p:cNvPr id="36" name="Google Shape;311;p22"/>
              <p:cNvSpPr txBox="1"/>
              <p:nvPr/>
            </p:nvSpPr>
            <p:spPr>
              <a:xfrm>
                <a:off x="1201520" y="3743825"/>
                <a:ext cx="1164520" cy="554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lvl="0"/>
                <a:r>
                  <a:rPr lang="fr-FR" sz="1100" dirty="0">
                    <a:latin typeface="Roboto"/>
                    <a:ea typeface="Roboto"/>
                    <a:cs typeface="Roboto"/>
                    <a:sym typeface="Roboto"/>
                  </a:rPr>
                  <a:t>Restitution des cas d’usages</a:t>
                </a:r>
                <a:endParaRPr sz="11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37" name="Google Shape;312;p22"/>
              <p:cNvSpPr txBox="1"/>
              <p:nvPr/>
            </p:nvSpPr>
            <p:spPr>
              <a:xfrm>
                <a:off x="1223951" y="3560850"/>
                <a:ext cx="1290649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lvl="0">
                  <a:buClr>
                    <a:schemeClr val="dk1"/>
                  </a:buClr>
                  <a:buSzPts val="1100"/>
                </a:pPr>
                <a:r>
                  <a:rPr lang="fr-FR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fr-FR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3</a:t>
                </a:r>
                <a:endPara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</p:grpSp>
        <p:cxnSp>
          <p:nvCxnSpPr>
            <p:cNvPr id="30" name="Google Shape;313;p22"/>
            <p:cNvCxnSpPr/>
            <p:nvPr/>
          </p:nvCxnSpPr>
          <p:spPr>
            <a:xfrm rot="16200000" flipV="1">
              <a:off x="8242721" y="1263772"/>
              <a:ext cx="830708" cy="216498"/>
            </a:xfrm>
            <a:prstGeom prst="bentConnector3">
              <a:avLst>
                <a:gd name="adj1" fmla="val 100320"/>
              </a:avLst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oval" w="med" len="med"/>
            </a:ln>
          </p:spPr>
        </p:cxnSp>
        <p:grpSp>
          <p:nvGrpSpPr>
            <p:cNvPr id="31" name="Google Shape;315;p22"/>
            <p:cNvGrpSpPr/>
            <p:nvPr/>
          </p:nvGrpSpPr>
          <p:grpSpPr>
            <a:xfrm>
              <a:off x="8626872" y="1772393"/>
              <a:ext cx="279600" cy="279600"/>
              <a:chOff x="1689600" y="2004400"/>
              <a:chExt cx="279600" cy="279600"/>
            </a:xfrm>
          </p:grpSpPr>
          <p:grpSp>
            <p:nvGrpSpPr>
              <p:cNvPr id="32" name="Google Shape;316;p22"/>
              <p:cNvGrpSpPr/>
              <p:nvPr/>
            </p:nvGrpSpPr>
            <p:grpSpPr>
              <a:xfrm>
                <a:off x="1689600" y="2004400"/>
                <a:ext cx="279600" cy="279600"/>
                <a:chOff x="1002075" y="2643400"/>
                <a:chExt cx="279600" cy="279600"/>
              </a:xfrm>
            </p:grpSpPr>
            <p:sp>
              <p:nvSpPr>
                <p:cNvPr id="34" name="Google Shape;314;p22"/>
                <p:cNvSpPr/>
                <p:nvPr/>
              </p:nvSpPr>
              <p:spPr>
                <a:xfrm>
                  <a:off x="1002075" y="2643400"/>
                  <a:ext cx="279600" cy="279600"/>
                </a:xfrm>
                <a:prstGeom prst="ellipse">
                  <a:avLst/>
                </a:prstGeom>
                <a:solidFill>
                  <a:srgbClr val="666666">
                    <a:alpha val="12549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5" name="Google Shape;317;p22"/>
                <p:cNvSpPr/>
                <p:nvPr/>
              </p:nvSpPr>
              <p:spPr>
                <a:xfrm>
                  <a:off x="1055400" y="2696725"/>
                  <a:ext cx="173100" cy="173100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3" name="Google Shape;318;p22"/>
              <p:cNvSpPr/>
              <p:nvPr/>
            </p:nvSpPr>
            <p:spPr>
              <a:xfrm>
                <a:off x="1787375" y="2102175"/>
                <a:ext cx="84000" cy="840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" name="Groupe 37"/>
          <p:cNvGrpSpPr/>
          <p:nvPr/>
        </p:nvGrpSpPr>
        <p:grpSpPr>
          <a:xfrm>
            <a:off x="133369" y="4072853"/>
            <a:ext cx="2858845" cy="891200"/>
            <a:chOff x="191889" y="3939342"/>
            <a:chExt cx="2858845" cy="891200"/>
          </a:xfrm>
        </p:grpSpPr>
        <p:sp>
          <p:nvSpPr>
            <p:cNvPr id="39" name="Google Shape;330;p22"/>
            <p:cNvSpPr txBox="1"/>
            <p:nvPr/>
          </p:nvSpPr>
          <p:spPr>
            <a:xfrm>
              <a:off x="306352" y="4197938"/>
              <a:ext cx="2744382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de </a:t>
              </a:r>
              <a:r>
                <a:rPr lang="fr-FR" sz="1600" b="1" dirty="0" smtClean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photo-interprétation </a:t>
              </a:r>
              <a:endParaRPr lang="fr-FR" sz="1600" b="1" dirty="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  <p:sp>
          <p:nvSpPr>
            <p:cNvPr id="40" name="Google Shape;333;p22"/>
            <p:cNvSpPr/>
            <p:nvPr/>
          </p:nvSpPr>
          <p:spPr>
            <a:xfrm>
              <a:off x="194689" y="4293938"/>
              <a:ext cx="139800" cy="139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36;p22"/>
            <p:cNvSpPr txBox="1"/>
            <p:nvPr/>
          </p:nvSpPr>
          <p:spPr>
            <a:xfrm>
              <a:off x="288928" y="4498742"/>
              <a:ext cx="1905000" cy="331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Retours utilisateurs</a:t>
              </a:r>
            </a:p>
          </p:txBody>
        </p:sp>
        <p:sp>
          <p:nvSpPr>
            <p:cNvPr id="42" name="Google Shape;339;p22"/>
            <p:cNvSpPr/>
            <p:nvPr/>
          </p:nvSpPr>
          <p:spPr>
            <a:xfrm>
              <a:off x="201262" y="4603218"/>
              <a:ext cx="139800" cy="1398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4;p22"/>
            <p:cNvSpPr txBox="1"/>
            <p:nvPr/>
          </p:nvSpPr>
          <p:spPr>
            <a:xfrm>
              <a:off x="297538" y="3939342"/>
              <a:ext cx="1236333" cy="1861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/>
              <a:r>
                <a:rPr lang="fr-FR"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Travaux IGN</a:t>
              </a:r>
            </a:p>
          </p:txBody>
        </p:sp>
        <p:sp>
          <p:nvSpPr>
            <p:cNvPr id="44" name="Google Shape;327;p22"/>
            <p:cNvSpPr/>
            <p:nvPr/>
          </p:nvSpPr>
          <p:spPr>
            <a:xfrm>
              <a:off x="191889" y="3982083"/>
              <a:ext cx="142600" cy="143418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315;p22"/>
          <p:cNvGrpSpPr/>
          <p:nvPr/>
        </p:nvGrpSpPr>
        <p:grpSpPr>
          <a:xfrm>
            <a:off x="2417476" y="2031068"/>
            <a:ext cx="279600" cy="279600"/>
            <a:chOff x="1689600" y="2004400"/>
            <a:chExt cx="279600" cy="279600"/>
          </a:xfrm>
        </p:grpSpPr>
        <p:grpSp>
          <p:nvGrpSpPr>
            <p:cNvPr id="46" name="Google Shape;316;p22"/>
            <p:cNvGrpSpPr/>
            <p:nvPr/>
          </p:nvGrpSpPr>
          <p:grpSpPr>
            <a:xfrm>
              <a:off x="1689600" y="2004400"/>
              <a:ext cx="279600" cy="279600"/>
              <a:chOff x="1002075" y="2643400"/>
              <a:chExt cx="279600" cy="279600"/>
            </a:xfrm>
          </p:grpSpPr>
          <p:sp>
            <p:nvSpPr>
              <p:cNvPr id="48" name="Google Shape;314;p22"/>
              <p:cNvSpPr/>
              <p:nvPr/>
            </p:nvSpPr>
            <p:spPr>
              <a:xfrm>
                <a:off x="1002075" y="2643400"/>
                <a:ext cx="279600" cy="279600"/>
              </a:xfrm>
              <a:prstGeom prst="ellipse">
                <a:avLst/>
              </a:prstGeom>
              <a:solidFill>
                <a:srgbClr val="666666">
                  <a:alpha val="1254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317;p22"/>
              <p:cNvSpPr/>
              <p:nvPr/>
            </p:nvSpPr>
            <p:spPr>
              <a:xfrm>
                <a:off x="1055400" y="2696725"/>
                <a:ext cx="173100" cy="173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" name="Google Shape;318;p22"/>
            <p:cNvSpPr/>
            <p:nvPr/>
          </p:nvSpPr>
          <p:spPr>
            <a:xfrm>
              <a:off x="1787375" y="2102175"/>
              <a:ext cx="84000" cy="840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Rectangle 49"/>
          <p:cNvSpPr/>
          <p:nvPr/>
        </p:nvSpPr>
        <p:spPr>
          <a:xfrm>
            <a:off x="2638851" y="2128843"/>
            <a:ext cx="8883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Formation</a:t>
            </a:r>
            <a:endParaRPr lang="fr-FR" sz="1600" b="1" dirty="0">
              <a:solidFill>
                <a:schemeClr val="accent4">
                  <a:lumMod val="50000"/>
                </a:schemeClr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460536" y="3111494"/>
            <a:ext cx="62250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2" name="Google Shape;320;p22"/>
          <p:cNvSpPr/>
          <p:nvPr/>
        </p:nvSpPr>
        <p:spPr>
          <a:xfrm>
            <a:off x="3001994" y="3140475"/>
            <a:ext cx="666274" cy="291131"/>
          </a:xfrm>
          <a:prstGeom prst="roundRect">
            <a:avLst>
              <a:gd name="adj" fmla="val 2738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3" name="Flèche en arc 52"/>
          <p:cNvSpPr/>
          <p:nvPr/>
        </p:nvSpPr>
        <p:spPr>
          <a:xfrm rot="1296059">
            <a:off x="3048783" y="2913252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315736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235896" y="3999867"/>
            <a:ext cx="1012320" cy="2769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Démarrage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Pi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du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une fois l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 M1 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stabilisé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732341" y="3849116"/>
            <a:ext cx="60011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chemeClr val="accent5">
                    <a:lumMod val="75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25 JO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7" name="Google Shape;321;p22"/>
          <p:cNvSpPr/>
          <p:nvPr/>
        </p:nvSpPr>
        <p:spPr>
          <a:xfrm>
            <a:off x="4281616" y="3883798"/>
            <a:ext cx="621420" cy="446389"/>
          </a:xfrm>
          <a:prstGeom prst="roundRect">
            <a:avLst>
              <a:gd name="adj" fmla="val 18864"/>
            </a:avLst>
          </a:pr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Proposition de </a:t>
            </a:r>
            <a:r>
              <a:rPr lang="fr-FR" sz="600" b="1" dirty="0" smtClean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corrections M2 </a:t>
            </a:r>
            <a:r>
              <a:rPr lang="fr-FR" sz="600" b="1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final 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281616" y="4327079"/>
            <a:ext cx="62141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>
                <a:solidFill>
                  <a:srgbClr val="7030A0"/>
                </a:solidFill>
                <a:latin typeface="Roboto"/>
                <a:ea typeface="Roboto"/>
                <a:cs typeface="Roboto"/>
                <a:sym typeface="Roboto"/>
              </a:rPr>
              <a:t>15 JO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59" name="Flèche en arc 58"/>
          <p:cNvSpPr/>
          <p:nvPr/>
        </p:nvSpPr>
        <p:spPr>
          <a:xfrm rot="1616954">
            <a:off x="4856702" y="4058436"/>
            <a:ext cx="332137" cy="2701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986339"/>
              <a:gd name="adj5" fmla="val 12500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0" name="Google Shape;319;p22"/>
          <p:cNvSpPr/>
          <p:nvPr/>
        </p:nvSpPr>
        <p:spPr>
          <a:xfrm>
            <a:off x="5635838" y="4604979"/>
            <a:ext cx="694064" cy="262228"/>
          </a:xfrm>
          <a:prstGeom prst="roundRect">
            <a:avLst>
              <a:gd name="adj" fmla="val 22796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Recette finale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576870" y="4361372"/>
            <a:ext cx="123563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fr-FR" sz="900" b="1" dirty="0">
                <a:solidFill>
                  <a:schemeClr val="accent4">
                    <a:lumMod val="50000"/>
                  </a:schemeClr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Préparation livraison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658518" y="4867207"/>
            <a:ext cx="67138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600" dirty="0">
                <a:solidFill>
                  <a:schemeClr val="bg1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20 à 30 JO</a:t>
            </a:r>
            <a:endParaRPr lang="fr-FR" sz="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4" name="Google Shape;319;p22"/>
          <p:cNvSpPr/>
          <p:nvPr/>
        </p:nvSpPr>
        <p:spPr>
          <a:xfrm>
            <a:off x="122347" y="2156200"/>
            <a:ext cx="922254" cy="315049"/>
          </a:xfrm>
          <a:prstGeom prst="roundRect">
            <a:avLst>
              <a:gd name="adj" fmla="val 36069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fr-FR" sz="700" dirty="0">
                <a:latin typeface="Roboto"/>
                <a:ea typeface="Roboto"/>
                <a:cs typeface="Roboto"/>
                <a:sym typeface="Roboto"/>
              </a:rPr>
              <a:t>Production OCS GE auto </a:t>
            </a:r>
            <a:r>
              <a:rPr lang="fr-FR" sz="7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endParaRPr lang="fr-FR" sz="7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265880" y="3234926"/>
            <a:ext cx="78999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M1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332450" y="3538011"/>
            <a:ext cx="601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800" dirty="0">
                <a:latin typeface="Roboto"/>
                <a:ea typeface="Roboto"/>
                <a:cs typeface="Roboto"/>
                <a:sym typeface="Roboto"/>
              </a:rPr>
              <a:t>Recette </a:t>
            </a:r>
            <a:endParaRPr lang="fr-FR" sz="800" dirty="0" smtClean="0">
              <a:latin typeface="Roboto"/>
              <a:ea typeface="Roboto"/>
              <a:cs typeface="Roboto"/>
              <a:sym typeface="Roboto"/>
            </a:endParaRPr>
          </a:p>
          <a:p>
            <a:pPr lvl="0" algn="ctr"/>
            <a:r>
              <a:rPr lang="fr-FR" sz="800" dirty="0" smtClean="0">
                <a:latin typeface="Roboto"/>
                <a:ea typeface="Roboto"/>
                <a:cs typeface="Roboto"/>
                <a:sym typeface="Roboto"/>
              </a:rPr>
              <a:t>M1 &amp; M2</a:t>
            </a:r>
            <a:endParaRPr lang="fr-FR" sz="800" dirty="0"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630058" y="2313724"/>
            <a:ext cx="829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OCS GE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&amp;</a:t>
            </a:r>
          </a:p>
          <a:p>
            <a:pPr lvl="0" algn="ctr"/>
            <a:r>
              <a:rPr lang="fr-FR" sz="600" b="1" dirty="0">
                <a:solidFill>
                  <a:schemeClr val="accent4">
                    <a:lumMod val="50000"/>
                  </a:schemeClr>
                </a:solidFill>
                <a:latin typeface="Roboto"/>
                <a:ea typeface="Roboto"/>
                <a:cs typeface="Roboto"/>
                <a:sym typeface="Roboto"/>
              </a:rPr>
              <a:t>Espace collaboratif</a:t>
            </a:r>
          </a:p>
        </p:txBody>
      </p:sp>
      <p:cxnSp>
        <p:nvCxnSpPr>
          <p:cNvPr id="70" name="Google Shape;313;p22"/>
          <p:cNvCxnSpPr/>
          <p:nvPr/>
        </p:nvCxnSpPr>
        <p:spPr>
          <a:xfrm rot="16200000" flipH="1">
            <a:off x="2396946" y="2461128"/>
            <a:ext cx="325036" cy="8547"/>
          </a:xfrm>
          <a:prstGeom prst="bentConnector3">
            <a:avLst>
              <a:gd name="adj1" fmla="val 949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6" name="Google Shape;299;p22"/>
          <p:cNvSpPr txBox="1">
            <a:spLocks noGrp="1"/>
          </p:cNvSpPr>
          <p:nvPr>
            <p:ph type="title"/>
          </p:nvPr>
        </p:nvSpPr>
        <p:spPr>
          <a:xfrm>
            <a:off x="479313" y="42440"/>
            <a:ext cx="8229600" cy="37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fr-FR" dirty="0">
                <a:solidFill>
                  <a:schemeClr val="tx1"/>
                </a:solidFill>
              </a:rPr>
              <a:t> Calendrier de production </a:t>
            </a:r>
            <a:r>
              <a:rPr lang="fr-FR" dirty="0" smtClean="0">
                <a:solidFill>
                  <a:schemeClr val="tx1"/>
                </a:solidFill>
              </a:rPr>
              <a:t>des départements</a:t>
            </a:r>
            <a:r>
              <a:rPr lang="fr-FR" dirty="0">
                <a:solidFill>
                  <a:schemeClr val="tx1"/>
                </a:solidFill>
              </a:rPr>
              <a:t> </a:t>
            </a:r>
            <a:r>
              <a:rPr lang="fr-FR" dirty="0" smtClean="0">
                <a:solidFill>
                  <a:schemeClr val="tx1"/>
                </a:solidFill>
              </a:rPr>
              <a:t>79, 86, 87</a:t>
            </a:r>
            <a:endParaRPr dirty="0"/>
          </a:p>
        </p:txBody>
      </p:sp>
      <p:grpSp>
        <p:nvGrpSpPr>
          <p:cNvPr id="3" name="Groupe 2"/>
          <p:cNvGrpSpPr/>
          <p:nvPr/>
        </p:nvGrpSpPr>
        <p:grpSpPr>
          <a:xfrm>
            <a:off x="1821780" y="509313"/>
            <a:ext cx="1871830" cy="1217361"/>
            <a:chOff x="2040171" y="606433"/>
            <a:chExt cx="1871830" cy="1217361"/>
          </a:xfrm>
        </p:grpSpPr>
        <p:grpSp>
          <p:nvGrpSpPr>
            <p:cNvPr id="5" name="Groupe 4"/>
            <p:cNvGrpSpPr/>
            <p:nvPr/>
          </p:nvGrpSpPr>
          <p:grpSpPr>
            <a:xfrm>
              <a:off x="2040171" y="606433"/>
              <a:ext cx="1629747" cy="1217361"/>
              <a:chOff x="2669433" y="805164"/>
              <a:chExt cx="1629747" cy="1217361"/>
            </a:xfrm>
          </p:grpSpPr>
          <p:sp>
            <p:nvSpPr>
              <p:cNvPr id="14" name="Google Shape;303;p22"/>
              <p:cNvSpPr txBox="1"/>
              <p:nvPr/>
            </p:nvSpPr>
            <p:spPr>
              <a:xfrm>
                <a:off x="2927580" y="805164"/>
                <a:ext cx="1371600" cy="247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100"/>
                  <a:buFont typeface="Arial"/>
                  <a:buNone/>
                </a:pPr>
                <a:r>
                  <a:rPr lang="en" sz="1600" b="1" dirty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Atelier </a:t>
                </a:r>
                <a:r>
                  <a:rPr lang="en" sz="1600" b="1" dirty="0" smtClean="0">
                    <a:solidFill>
                      <a:schemeClr val="dk1"/>
                    </a:solidFill>
                    <a:latin typeface="Fira Sans Extra Condensed"/>
                    <a:ea typeface="Fira Sans Extra Condensed"/>
                    <a:cs typeface="Fira Sans Extra Condensed"/>
                    <a:sym typeface="Fira Sans Extra Condensed"/>
                  </a:rPr>
                  <a:t>1</a:t>
                </a:r>
                <a:endParaRPr sz="1600" b="1" dirty="0">
                  <a:solidFill>
                    <a:schemeClr val="dk1"/>
                  </a:solidFill>
                  <a:latin typeface="Fira Sans Extra Condensed"/>
                  <a:ea typeface="Fira Sans Extra Condensed"/>
                  <a:cs typeface="Fira Sans Extra Condensed"/>
                  <a:sym typeface="Fira Sans Extra Condensed"/>
                </a:endParaRPr>
              </a:p>
            </p:txBody>
          </p:sp>
          <p:cxnSp>
            <p:nvCxnSpPr>
              <p:cNvPr id="7" name="Google Shape;304;p22"/>
              <p:cNvCxnSpPr>
                <a:stCxn id="11" idx="0"/>
                <a:endCxn id="14" idx="1"/>
              </p:cNvCxnSpPr>
              <p:nvPr/>
            </p:nvCxnSpPr>
            <p:spPr>
              <a:xfrm rot="5400000" flipH="1" flipV="1">
                <a:off x="2461476" y="1276822"/>
                <a:ext cx="813861" cy="118347"/>
              </a:xfrm>
              <a:prstGeom prst="bentConnector2">
                <a:avLst/>
              </a:prstGeom>
              <a:noFill/>
              <a:ln w="9525" cap="flat" cmpd="sng">
                <a:solidFill>
                  <a:schemeClr val="dk2"/>
                </a:solidFill>
                <a:prstDash val="solid"/>
                <a:round/>
                <a:headEnd type="none" w="med" len="med"/>
                <a:tailEnd type="oval" w="med" len="med"/>
              </a:ln>
            </p:spPr>
          </p:cxnSp>
          <p:grpSp>
            <p:nvGrpSpPr>
              <p:cNvPr id="8" name="Google Shape;306;p22"/>
              <p:cNvGrpSpPr/>
              <p:nvPr/>
            </p:nvGrpSpPr>
            <p:grpSpPr>
              <a:xfrm>
                <a:off x="2669433" y="1742925"/>
                <a:ext cx="279600" cy="279600"/>
                <a:chOff x="1689600" y="2004400"/>
                <a:chExt cx="279600" cy="279600"/>
              </a:xfrm>
            </p:grpSpPr>
            <p:grpSp>
              <p:nvGrpSpPr>
                <p:cNvPr id="9" name="Google Shape;307;p22"/>
                <p:cNvGrpSpPr/>
                <p:nvPr/>
              </p:nvGrpSpPr>
              <p:grpSpPr>
                <a:xfrm>
                  <a:off x="1689600" y="2004400"/>
                  <a:ext cx="279600" cy="279600"/>
                  <a:chOff x="1002075" y="2643400"/>
                  <a:chExt cx="279600" cy="279600"/>
                </a:xfrm>
              </p:grpSpPr>
              <p:sp>
                <p:nvSpPr>
                  <p:cNvPr id="11" name="Google Shape;305;p22"/>
                  <p:cNvSpPr/>
                  <p:nvPr/>
                </p:nvSpPr>
                <p:spPr>
                  <a:xfrm>
                    <a:off x="1002075" y="2643400"/>
                    <a:ext cx="279600" cy="279600"/>
                  </a:xfrm>
                  <a:prstGeom prst="ellipse">
                    <a:avLst/>
                  </a:prstGeom>
                  <a:solidFill>
                    <a:srgbClr val="666666">
                      <a:alpha val="12549"/>
                    </a:srgbClr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308;p22"/>
                  <p:cNvSpPr/>
                  <p:nvPr/>
                </p:nvSpPr>
                <p:spPr>
                  <a:xfrm>
                    <a:off x="1055400" y="2696725"/>
                    <a:ext cx="173100" cy="173100"/>
                  </a:xfrm>
                  <a:prstGeom prst="ellipse">
                    <a:avLst/>
                  </a:prstGeom>
                  <a:solidFill>
                    <a:schemeClr val="accent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Google Shape;309;p22"/>
                <p:cNvSpPr/>
                <p:nvPr/>
              </p:nvSpPr>
              <p:spPr>
                <a:xfrm>
                  <a:off x="1787375" y="2102175"/>
                  <a:ext cx="84000" cy="840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7" name="Google Shape;302;p22"/>
            <p:cNvSpPr txBox="1"/>
            <p:nvPr/>
          </p:nvSpPr>
          <p:spPr>
            <a:xfrm>
              <a:off x="2183970" y="789174"/>
              <a:ext cx="1728031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Réunion d’information sur l’OCS GE </a:t>
              </a:r>
              <a:r>
                <a:rPr lang="fr-FR" sz="1050" dirty="0" smtClean="0">
                  <a:latin typeface="Roboto"/>
                  <a:ea typeface="Roboto"/>
                  <a:cs typeface="Roboto"/>
                  <a:sym typeface="Roboto"/>
                </a:rPr>
                <a:t>+ Découverte </a:t>
              </a:r>
              <a:r>
                <a:rPr lang="fr-FR" sz="1050" dirty="0">
                  <a:latin typeface="Roboto"/>
                  <a:ea typeface="Roboto"/>
                  <a:cs typeface="Roboto"/>
                  <a:sym typeface="Roboto"/>
                </a:rPr>
                <a:t>des données IA et auto</a:t>
              </a:r>
            </a:p>
          </p:txBody>
        </p:sp>
      </p:grpSp>
      <p:sp>
        <p:nvSpPr>
          <p:cNvPr id="95" name="Rectangle 94"/>
          <p:cNvSpPr/>
          <p:nvPr/>
        </p:nvSpPr>
        <p:spPr>
          <a:xfrm>
            <a:off x="58851" y="3454373"/>
            <a:ext cx="761747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JO : jour ouvré</a:t>
            </a: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M1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2023</a:t>
            </a:r>
            <a:endParaRPr lang="fr-FR" sz="7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  <a:p>
            <a:r>
              <a:rPr lang="fr-FR" sz="7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M2 : </a:t>
            </a:r>
            <a:r>
              <a:rPr lang="fr-FR" sz="700" dirty="0" smtClean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2020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96" name="Google Shape;320;p22"/>
          <p:cNvSpPr/>
          <p:nvPr/>
        </p:nvSpPr>
        <p:spPr>
          <a:xfrm>
            <a:off x="3587746" y="3461555"/>
            <a:ext cx="744705" cy="389035"/>
          </a:xfrm>
          <a:prstGeom prst="roundRect">
            <a:avLst>
              <a:gd name="adj" fmla="val 19915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Corrections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M1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 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et création (Pi</a:t>
            </a:r>
            <a:r>
              <a:rPr lang="fr-FR" sz="600" dirty="0">
                <a:latin typeface="Roboto"/>
                <a:ea typeface="Roboto"/>
                <a:cs typeface="Roboto"/>
                <a:sym typeface="Roboto"/>
              </a:rPr>
              <a:t>) </a:t>
            </a:r>
            <a:r>
              <a:rPr lang="fr-FR" sz="600" dirty="0" smtClean="0">
                <a:latin typeface="Roboto"/>
                <a:ea typeface="Roboto"/>
                <a:cs typeface="Roboto"/>
                <a:sym typeface="Roboto"/>
              </a:rPr>
              <a:t>M2</a:t>
            </a:r>
            <a:endParaRPr lang="fr-FR" sz="6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4900581" y="4276865"/>
            <a:ext cx="757938" cy="466391"/>
            <a:chOff x="5182521" y="4276865"/>
            <a:chExt cx="757938" cy="466391"/>
          </a:xfrm>
        </p:grpSpPr>
        <p:grpSp>
          <p:nvGrpSpPr>
            <p:cNvPr id="83" name="Groupe 82"/>
            <p:cNvGrpSpPr/>
            <p:nvPr/>
          </p:nvGrpSpPr>
          <p:grpSpPr>
            <a:xfrm>
              <a:off x="5182521" y="4279766"/>
              <a:ext cx="757938" cy="463490"/>
              <a:chOff x="5072276" y="4604016"/>
              <a:chExt cx="757938" cy="463490"/>
            </a:xfrm>
          </p:grpSpPr>
          <p:sp>
            <p:nvSpPr>
              <p:cNvPr id="82" name="Arrondir un rectangle avec un coin du même côté 81"/>
              <p:cNvSpPr/>
              <p:nvPr/>
            </p:nvSpPr>
            <p:spPr>
              <a:xfrm rot="5400000">
                <a:off x="5370545" y="4663985"/>
                <a:ext cx="456147" cy="350895"/>
              </a:xfrm>
              <a:prstGeom prst="round2SameRect">
                <a:avLst>
                  <a:gd name="adj1" fmla="val 18558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" name="Groupe 1"/>
              <p:cNvGrpSpPr/>
              <p:nvPr/>
            </p:nvGrpSpPr>
            <p:grpSpPr>
              <a:xfrm>
                <a:off x="5072276" y="4604016"/>
                <a:ext cx="757938" cy="461665"/>
                <a:chOff x="5879284" y="4415908"/>
                <a:chExt cx="1356266" cy="347483"/>
              </a:xfrm>
            </p:grpSpPr>
            <p:sp>
              <p:nvSpPr>
                <p:cNvPr id="72" name="Arrondir un rectangle avec un coin du même côté 71"/>
                <p:cNvSpPr/>
                <p:nvPr/>
              </p:nvSpPr>
              <p:spPr>
                <a:xfrm rot="16200000">
                  <a:off x="6021568" y="4276162"/>
                  <a:ext cx="343330" cy="627897"/>
                </a:xfrm>
                <a:prstGeom prst="round2SameRect">
                  <a:avLst>
                    <a:gd name="adj1" fmla="val 18558"/>
                    <a:gd name="adj2" fmla="val 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74" name="Rectangle 73"/>
                <p:cNvSpPr/>
                <p:nvPr/>
              </p:nvSpPr>
              <p:spPr>
                <a:xfrm>
                  <a:off x="5882577" y="4415908"/>
                  <a:ext cx="1352973" cy="34748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Corrections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M2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et M1 </a:t>
                  </a:r>
                  <a:endParaRPr lang="fr-FR" sz="600" dirty="0" smtClean="0">
                    <a:latin typeface="Roboto"/>
                    <a:ea typeface="Roboto"/>
                    <a:cs typeface="Roboto"/>
                    <a:sym typeface="Roboto"/>
                  </a:endParaRPr>
                </a:p>
                <a:p>
                  <a:pPr algn="ctr"/>
                  <a:r>
                    <a:rPr lang="fr-FR" sz="600" dirty="0" smtClean="0">
                      <a:latin typeface="Roboto"/>
                      <a:ea typeface="Roboto"/>
                      <a:cs typeface="Roboto"/>
                      <a:sym typeface="Roboto"/>
                    </a:rPr>
                    <a:t>sur </a:t>
                  </a:r>
                  <a:r>
                    <a:rPr lang="fr-FR" sz="600" dirty="0">
                      <a:latin typeface="Roboto"/>
                      <a:ea typeface="Roboto"/>
                      <a:cs typeface="Roboto"/>
                      <a:sym typeface="Roboto"/>
                    </a:rPr>
                    <a:t>zones de changements</a:t>
                  </a:r>
                </a:p>
              </p:txBody>
            </p:sp>
          </p:grpSp>
        </p:grpSp>
        <p:sp>
          <p:nvSpPr>
            <p:cNvPr id="6" name="Rectangle à coins arrondis 5"/>
            <p:cNvSpPr/>
            <p:nvPr/>
          </p:nvSpPr>
          <p:spPr>
            <a:xfrm>
              <a:off x="5182521" y="4276865"/>
              <a:ext cx="701790" cy="459228"/>
            </a:xfrm>
            <a:prstGeom prst="roundRect">
              <a:avLst/>
            </a:prstGeom>
            <a:noFill/>
            <a:ln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75" name="Rectangle 74"/>
          <p:cNvSpPr/>
          <p:nvPr/>
        </p:nvSpPr>
        <p:spPr>
          <a:xfrm rot="20633550">
            <a:off x="184972" y="964516"/>
            <a:ext cx="176843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SzPts val="1100"/>
            </a:pPr>
            <a:r>
              <a:rPr lang="fr-FR" sz="1050" b="1" dirty="0" smtClean="0">
                <a:solidFill>
                  <a:srgbClr val="FF0000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rPr>
              <a:t>Sous réserve validation DGALN</a:t>
            </a:r>
            <a:endParaRPr lang="fr-FR" sz="1050" b="1" dirty="0">
              <a:solidFill>
                <a:srgbClr val="FF0000"/>
              </a:solidFill>
              <a:latin typeface="Fira Sans Extra Condensed"/>
              <a:ea typeface="Fira Sans Extra Condensed"/>
              <a:cs typeface="Fira Sans Extra Condensed"/>
              <a:sym typeface="Fira Sans Extra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0543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50" grpId="0"/>
      <p:bldP spid="51" grpId="0"/>
      <p:bldP spid="52" grpId="0" animBg="1"/>
      <p:bldP spid="53" grpId="0" animBg="1"/>
      <p:bldP spid="55" grpId="0"/>
      <p:bldP spid="56" grpId="0"/>
      <p:bldP spid="57" grpId="0" animBg="1"/>
      <p:bldP spid="58" grpId="0"/>
      <p:bldP spid="59" grpId="0" animBg="1"/>
      <p:bldP spid="60" grpId="0" animBg="1"/>
      <p:bldP spid="61" grpId="0"/>
      <p:bldP spid="62" grpId="0"/>
      <p:bldP spid="67" grpId="0"/>
      <p:bldP spid="68" grpId="0"/>
      <p:bldP spid="69" grpId="0"/>
      <p:bldP spid="96" grpId="0" animBg="1"/>
      <p:bldP spid="75" grpId="0"/>
    </p:bldLst>
  </p:timing>
</p:sld>
</file>

<file path=ppt/theme/theme1.xml><?xml version="1.0" encoding="utf-8"?>
<a:theme xmlns:a="http://schemas.openxmlformats.org/drawingml/2006/main" name="Project Timeline Infographics by Slidesgo">
  <a:themeElements>
    <a:clrScheme name="Simple Light">
      <a:dk1>
        <a:srgbClr val="000000"/>
      </a:dk1>
      <a:lt1>
        <a:srgbClr val="FFFFFF"/>
      </a:lt1>
      <a:dk2>
        <a:srgbClr val="666666"/>
      </a:dk2>
      <a:lt2>
        <a:srgbClr val="D9D9D9"/>
      </a:lt2>
      <a:accent1>
        <a:srgbClr val="ED4840"/>
      </a:accent1>
      <a:accent2>
        <a:srgbClr val="358A84"/>
      </a:accent2>
      <a:accent3>
        <a:srgbClr val="026796"/>
      </a:accent3>
      <a:accent4>
        <a:srgbClr val="DAD671"/>
      </a:accent4>
      <a:accent5>
        <a:srgbClr val="FAA74D"/>
      </a:accent5>
      <a:accent6>
        <a:srgbClr val="6E5981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1928</TotalTime>
  <Words>1265</Words>
  <Application>Microsoft Office PowerPoint</Application>
  <PresentationFormat>Affichage à l'écran (16:9)</PresentationFormat>
  <Paragraphs>499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Fira Sans Extra Condensed</vt:lpstr>
      <vt:lpstr>Roboto</vt:lpstr>
      <vt:lpstr>Project Timeline Infographics by Slidesgo</vt:lpstr>
      <vt:lpstr> Calendrier de production du département 40</vt:lpstr>
      <vt:lpstr> Calendrier de production du département 33</vt:lpstr>
      <vt:lpstr> Calendrier de production du département 47</vt:lpstr>
      <vt:lpstr> Calendrier de production du départements 17</vt:lpstr>
      <vt:lpstr> Calendrier de production du départements 17</vt:lpstr>
      <vt:lpstr> Calendrier de production du département 64</vt:lpstr>
      <vt:lpstr> Calendrier de production du département 24</vt:lpstr>
      <vt:lpstr> Calendrier de production des départements 16, 19, 23</vt:lpstr>
      <vt:lpstr> Calendrier de production des départements 79, 86, 87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Timeline Infographics</dc:title>
  <dc:creator>Quentin Courtiade</dc:creator>
  <cp:lastModifiedBy>Quentin Courtiade</cp:lastModifiedBy>
  <cp:revision>133</cp:revision>
  <dcterms:modified xsi:type="dcterms:W3CDTF">2024-01-25T14:17:41Z</dcterms:modified>
</cp:coreProperties>
</file>