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84" r:id="rId3"/>
    <p:sldId id="279" r:id="rId4"/>
    <p:sldId id="280" r:id="rId5"/>
    <p:sldId id="283" r:id="rId6"/>
    <p:sldId id="282" r:id="rId7"/>
    <p:sldId id="275" r:id="rId8"/>
    <p:sldId id="281" r:id="rId9"/>
    <p:sldId id="274" r:id="rId10"/>
    <p:sldId id="277" r:id="rId11"/>
    <p:sldId id="276" r:id="rId12"/>
    <p:sldId id="273" r:id="rId13"/>
    <p:sldId id="278" r:id="rId14"/>
    <p:sldId id="26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Extra Condensed" panose="020B05030500000200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7BCAB-789E-41B2-B04F-1F29E9D72C74}">
  <a:tblStyle styleId="{E2E7BCAB-789E-41B2-B04F-1F29E9D72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3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07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5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5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25E-28D9-4EBC-BCF9-B259EB73925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15/02/2024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DE53-7536-4198-A074-712E35FC3B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CFC8F25E-28D9-4EBC-BCF9-B259EB739256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15/02/2024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1D7ADE53-7536-4198-A074-712E35FC3B8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</a:pPr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1167069252"/>
              </p:ext>
            </p:extLst>
          </p:nvPr>
        </p:nvGraphicFramePr>
        <p:xfrm>
          <a:off x="156104" y="1623716"/>
          <a:ext cx="8740613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5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2023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6322732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041567" y="2422857"/>
            <a:ext cx="2427319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3442546" y="2705387"/>
            <a:ext cx="666274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7647522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529848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478164" y="2148994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6919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401065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405744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44854" y="3852408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7" name="Google Shape;321;p22"/>
          <p:cNvSpPr/>
          <p:nvPr/>
        </p:nvSpPr>
        <p:spPr>
          <a:xfrm>
            <a:off x="6322732" y="3883798"/>
            <a:ext cx="636652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37964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6913050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7692186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633218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14867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898825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275160" y="3239768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88798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469371" y="2333875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>
            <a:stCxn id="47" idx="4"/>
            <a:endCxn id="50" idx="1"/>
          </p:cNvCxnSpPr>
          <p:nvPr/>
        </p:nvCxnSpPr>
        <p:spPr>
          <a:xfrm rot="16200000" flipH="1">
            <a:off x="3028873" y="1853592"/>
            <a:ext cx="90040" cy="80854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66</a:t>
            </a:r>
            <a:endParaRPr dirty="0"/>
          </a:p>
        </p:txBody>
      </p: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2021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4644854" y="3461555"/>
            <a:ext cx="1693110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956929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2524939" y="633767"/>
            <a:ext cx="1629747" cy="1099612"/>
            <a:chOff x="2669433" y="922913"/>
            <a:chExt cx="1629747" cy="1099612"/>
          </a:xfrm>
        </p:grpSpPr>
        <p:grpSp>
          <p:nvGrpSpPr>
            <p:cNvPr id="78" name="Google Shape;301;p22"/>
            <p:cNvGrpSpPr/>
            <p:nvPr/>
          </p:nvGrpSpPr>
          <p:grpSpPr>
            <a:xfrm>
              <a:off x="2813233" y="922913"/>
              <a:ext cx="1485947" cy="787278"/>
              <a:chOff x="1028653" y="3560850"/>
              <a:chExt cx="1485947" cy="787278"/>
            </a:xfrm>
          </p:grpSpPr>
          <p:sp>
            <p:nvSpPr>
              <p:cNvPr id="87" name="Google Shape;302;p22"/>
              <p:cNvSpPr txBox="1"/>
              <p:nvPr/>
            </p:nvSpPr>
            <p:spPr>
              <a:xfrm>
                <a:off x="1028653" y="3794028"/>
                <a:ext cx="13716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Découverte des données IA et auto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8" name="Google Shape;303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79" name="Google Shape;304;p22"/>
            <p:cNvCxnSpPr/>
            <p:nvPr/>
          </p:nvCxnSpPr>
          <p:spPr>
            <a:xfrm rot="-5400000">
              <a:off x="2434260" y="1399900"/>
              <a:ext cx="898800" cy="139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80" name="Google Shape;306;p22"/>
            <p:cNvGrpSpPr/>
            <p:nvPr/>
          </p:nvGrpSpPr>
          <p:grpSpPr>
            <a:xfrm>
              <a:off x="2669433" y="1742925"/>
              <a:ext cx="279600" cy="279600"/>
              <a:chOff x="1689600" y="2004400"/>
              <a:chExt cx="279600" cy="279600"/>
            </a:xfrm>
          </p:grpSpPr>
          <p:grpSp>
            <p:nvGrpSpPr>
              <p:cNvPr id="81" name="Google Shape;307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85" name="Google Shape;305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08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" name="Google Shape;309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218710" y="609539"/>
            <a:ext cx="1523908" cy="1117087"/>
            <a:chOff x="43086" y="542923"/>
            <a:chExt cx="1523908" cy="1117087"/>
          </a:xfrm>
        </p:grpSpPr>
        <p:grpSp>
          <p:nvGrpSpPr>
            <p:cNvPr id="89" name="Google Shape;301;p22"/>
            <p:cNvGrpSpPr/>
            <p:nvPr/>
          </p:nvGrpSpPr>
          <p:grpSpPr>
            <a:xfrm>
              <a:off x="43086" y="542923"/>
              <a:ext cx="1516222" cy="801900"/>
              <a:chOff x="892020" y="3560850"/>
              <a:chExt cx="1622580" cy="801900"/>
            </a:xfrm>
          </p:grpSpPr>
          <p:sp>
            <p:nvSpPr>
              <p:cNvPr id="90" name="Google Shape;302;p22"/>
              <p:cNvSpPr txBox="1"/>
              <p:nvPr/>
            </p:nvSpPr>
            <p:spPr>
              <a:xfrm>
                <a:off x="892020" y="3808650"/>
                <a:ext cx="1560806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000" dirty="0">
                    <a:latin typeface="Roboto"/>
                    <a:ea typeface="Roboto"/>
                    <a:cs typeface="Roboto"/>
                    <a:sym typeface="Roboto"/>
                  </a:rPr>
                  <a:t>Réunion d’information sur l’OCS GE </a:t>
                </a:r>
                <a:endParaRPr sz="10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" name="Google Shape;303;p22"/>
              <p:cNvSpPr txBox="1"/>
              <p:nvPr/>
            </p:nvSpPr>
            <p:spPr>
              <a:xfrm>
                <a:off x="1143000" y="3560850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92" name="Groupe 91"/>
            <p:cNvGrpSpPr/>
            <p:nvPr/>
          </p:nvGrpSpPr>
          <p:grpSpPr>
            <a:xfrm flipH="1">
              <a:off x="1145433" y="678385"/>
              <a:ext cx="421561" cy="981625"/>
              <a:chOff x="-18438" y="1040875"/>
              <a:chExt cx="431895" cy="981625"/>
            </a:xfrm>
          </p:grpSpPr>
          <p:cxnSp>
            <p:nvCxnSpPr>
              <p:cNvPr id="93" name="Google Shape;304;p22"/>
              <p:cNvCxnSpPr>
                <a:stCxn id="99" idx="0"/>
              </p:cNvCxnSpPr>
              <p:nvPr/>
            </p:nvCxnSpPr>
            <p:spPr>
              <a:xfrm rot="5400000" flipH="1" flipV="1">
                <a:off x="-83603" y="1245841"/>
                <a:ext cx="702025" cy="292094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94" name="Google Shape;306;p22"/>
              <p:cNvGrpSpPr/>
              <p:nvPr/>
            </p:nvGrpSpPr>
            <p:grpSpPr>
              <a:xfrm>
                <a:off x="-18438" y="1742900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7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99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8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04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670062052"/>
              </p:ext>
            </p:extLst>
          </p:nvPr>
        </p:nvGraphicFramePr>
        <p:xfrm>
          <a:off x="156104" y="1623716"/>
          <a:ext cx="8667589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4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057788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34883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61306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0577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2715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4883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89029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293708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419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064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16991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6991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4500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24138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465170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4681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5418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2075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1835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28524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65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1423186" y="440538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47604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78888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126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2223699843"/>
              </p:ext>
            </p:extLst>
          </p:nvPr>
        </p:nvGraphicFramePr>
        <p:xfrm>
          <a:off x="156104" y="1623716"/>
          <a:ext cx="8751727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1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12440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40334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4919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60280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81655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0334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94479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299158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7870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7514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22442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2442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9950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7864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967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0868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7525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72862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339750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09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1739242" y="480473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3055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84338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089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721826201"/>
              </p:ext>
            </p:extLst>
          </p:nvPr>
        </p:nvGraphicFramePr>
        <p:xfrm>
          <a:off x="156104" y="1623716"/>
          <a:ext cx="8751727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1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12440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1" y="2422857"/>
            <a:ext cx="1457680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40334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4919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60280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81655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0334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94479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299158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7870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7514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22442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2442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9950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7864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967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0868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7525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72862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339750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82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1522140" y="474990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3055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84338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801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100" y="74244"/>
            <a:ext cx="8229600" cy="857250"/>
          </a:xfrm>
        </p:spPr>
        <p:txBody>
          <a:bodyPr>
            <a:normAutofit/>
          </a:bodyPr>
          <a:lstStyle/>
          <a:p>
            <a:r>
              <a:rPr lang="fr-FR" sz="2700" b="1" dirty="0"/>
              <a:t>Retours attendus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59169"/>
              </p:ext>
            </p:extLst>
          </p:nvPr>
        </p:nvGraphicFramePr>
        <p:xfrm>
          <a:off x="2031960" y="965050"/>
          <a:ext cx="4698513" cy="289835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6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64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Millésime</a:t>
                      </a:r>
                      <a:r>
                        <a:rPr lang="fr-FR" sz="1500" baseline="0" dirty="0"/>
                        <a:t>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Millésime 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430"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/>
                        <a:t>Retours pointés</a:t>
                      </a:r>
                      <a:r>
                        <a:rPr lang="fr-FR" sz="1500" b="1" baseline="0" dirty="0"/>
                        <a:t> </a:t>
                      </a:r>
                      <a:r>
                        <a:rPr lang="fr-FR" sz="1500" baseline="0" dirty="0"/>
                        <a:t>sur les polygones contenant des erreurs de couverture ou d’usage.</a:t>
                      </a:r>
                    </a:p>
                    <a:p>
                      <a:pPr algn="just"/>
                      <a:r>
                        <a:rPr lang="fr-FR" sz="1500" dirty="0"/>
                        <a:t>Guichet ouvert pendant</a:t>
                      </a:r>
                      <a:r>
                        <a:rPr lang="fr-FR" sz="1500" baseline="0" dirty="0"/>
                        <a:t> 3 semaines</a:t>
                      </a:r>
                      <a:endParaRPr lang="fr-F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500" b="1" u="sng" dirty="0"/>
                        <a:t>Retours pointés</a:t>
                      </a:r>
                      <a:r>
                        <a:rPr lang="fr-FR" sz="1500" baseline="0" dirty="0"/>
                        <a:t> sur les zones de changements M2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/>
                        <a:t>Guichet ouvert pendant</a:t>
                      </a:r>
                      <a:r>
                        <a:rPr lang="fr-FR" sz="1500" baseline="0" dirty="0"/>
                        <a:t> 3 semaines</a:t>
                      </a:r>
                      <a:endParaRPr lang="fr-FR" sz="1500" dirty="0"/>
                    </a:p>
                    <a:p>
                      <a:pPr algn="just"/>
                      <a:endParaRPr lang="fr-F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6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Via Espace</a:t>
                      </a:r>
                      <a:r>
                        <a:rPr lang="fr-FR" sz="1500" baseline="0" dirty="0"/>
                        <a:t> Collaboratif IGN</a:t>
                      </a:r>
                      <a:endParaRPr lang="fr-FR" sz="150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080046" y="2784748"/>
            <a:ext cx="1630521" cy="5382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sz="1100" kern="1200" dirty="0">
                <a:solidFill>
                  <a:prstClr val="white"/>
                </a:solidFill>
              </a:rPr>
              <a:t>Formation à l’espace collaboratif et à l’OCS GE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2238641" y="3858807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370133" y="3858807"/>
            <a:ext cx="374650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90258" y="4438833"/>
            <a:ext cx="4229100" cy="530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fr-FR" sz="1500" kern="1200" dirty="0">
                <a:solidFill>
                  <a:prstClr val="black"/>
                </a:solidFill>
              </a:rPr>
              <a:t>Couche qui permet de faire des corrections par les prestataires</a:t>
            </a:r>
          </a:p>
        </p:txBody>
      </p:sp>
      <p:sp>
        <p:nvSpPr>
          <p:cNvPr id="14" name="Ellipse 13"/>
          <p:cNvSpPr/>
          <p:nvPr/>
        </p:nvSpPr>
        <p:spPr>
          <a:xfrm>
            <a:off x="2127516" y="3494087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Ellipse 14"/>
          <p:cNvSpPr/>
          <p:nvPr/>
        </p:nvSpPr>
        <p:spPr>
          <a:xfrm>
            <a:off x="6370133" y="3433536"/>
            <a:ext cx="298450" cy="307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r>
              <a:rPr lang="fr-FR" kern="12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5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38380829"/>
              </p:ext>
            </p:extLst>
          </p:nvPr>
        </p:nvGraphicFramePr>
        <p:xfrm>
          <a:off x="156104" y="1569212"/>
          <a:ext cx="8740613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5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6195556" y="602204"/>
            <a:ext cx="1511487" cy="1064621"/>
            <a:chOff x="5737732" y="957692"/>
            <a:chExt cx="1511487" cy="1064621"/>
          </a:xfrm>
        </p:grpSpPr>
        <p:sp>
          <p:nvSpPr>
            <p:cNvPr id="23" name="Google Shape;311;p22"/>
            <p:cNvSpPr txBox="1"/>
            <p:nvPr/>
          </p:nvSpPr>
          <p:spPr>
            <a:xfrm>
              <a:off x="5737732" y="985361"/>
              <a:ext cx="1371600" cy="79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100" dirty="0">
                  <a:latin typeface="Roboto"/>
                  <a:ea typeface="Roboto"/>
                  <a:cs typeface="Roboto"/>
                  <a:sym typeface="Roboto"/>
                </a:rPr>
                <a:t>Restitution des données finalisées et réflexion sur les cas d’usages</a:t>
              </a:r>
              <a:endParaRPr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0" y="2368353"/>
            <a:ext cx="1603671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536572" y="2650883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7898275" y="637550"/>
            <a:ext cx="1245725" cy="1095326"/>
            <a:chOff x="7660747" y="956667"/>
            <a:chExt cx="1245725" cy="1095326"/>
          </a:xfrm>
        </p:grpSpPr>
        <p:sp>
          <p:nvSpPr>
            <p:cNvPr id="36" name="Google Shape;311;p22"/>
            <p:cNvSpPr txBox="1"/>
            <p:nvPr/>
          </p:nvSpPr>
          <p:spPr>
            <a:xfrm>
              <a:off x="7660747" y="1015742"/>
              <a:ext cx="116452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fr-FR" sz="1100" dirty="0">
                  <a:latin typeface="Roboto"/>
                  <a:ea typeface="Roboto"/>
                  <a:cs typeface="Roboto"/>
                  <a:sym typeface="Roboto"/>
                </a:rPr>
                <a:t>Restitution des cas d’usages</a:t>
              </a:r>
              <a:endParaRPr sz="11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18349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493512" y="1976564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14887" y="2074339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36572" y="3056990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078030" y="3067803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3124819" y="2840580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63782" y="3743333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7" name="Google Shape;321;p22"/>
          <p:cNvSpPr/>
          <p:nvPr/>
        </p:nvSpPr>
        <p:spPr>
          <a:xfrm>
            <a:off x="4957196" y="3708174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57196" y="4151455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5532282" y="3864644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01696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41916" y="3180422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53526" y="3362387"/>
            <a:ext cx="82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 (V1)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706094" y="2259220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472982" y="2406624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sz="2400" dirty="0">
                <a:solidFill>
                  <a:schemeClr val="tx1"/>
                </a:solidFill>
              </a:rPr>
              <a:t> Calendrier de production du département 11</a:t>
            </a:r>
            <a:endParaRPr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493441" y="557533"/>
            <a:ext cx="1871830" cy="1114637"/>
            <a:chOff x="2040171" y="709157"/>
            <a:chExt cx="1871830" cy="1114637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709157"/>
              <a:ext cx="279600" cy="1114637"/>
              <a:chOff x="2669433" y="907888"/>
              <a:chExt cx="279600" cy="1114637"/>
            </a:xfrm>
          </p:grpSpPr>
          <p:cxnSp>
            <p:nvCxnSpPr>
              <p:cNvPr id="7" name="Google Shape;304;p22"/>
              <p:cNvCxnSpPr>
                <a:cxnSpLocks/>
                <a:stCxn id="11" idx="0"/>
              </p:cNvCxnSpPr>
              <p:nvPr/>
            </p:nvCxnSpPr>
            <p:spPr>
              <a:xfrm rot="5400000" flipH="1" flipV="1">
                <a:off x="2450887" y="1266233"/>
                <a:ext cx="835038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399869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2021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663782" y="3358603"/>
            <a:ext cx="1293414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sp>
        <p:nvSpPr>
          <p:cNvPr id="78" name="Google Shape;319;p22"/>
          <p:cNvSpPr/>
          <p:nvPr/>
        </p:nvSpPr>
        <p:spPr>
          <a:xfrm>
            <a:off x="6267511" y="4095500"/>
            <a:ext cx="605563" cy="384350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M1 &amp; M2 (V2)</a:t>
            </a:r>
          </a:p>
        </p:txBody>
      </p:sp>
      <p:sp>
        <p:nvSpPr>
          <p:cNvPr id="79" name="Google Shape;320;p22"/>
          <p:cNvSpPr/>
          <p:nvPr/>
        </p:nvSpPr>
        <p:spPr>
          <a:xfrm>
            <a:off x="5579952" y="4090815"/>
            <a:ext cx="681569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sp>
        <p:nvSpPr>
          <p:cNvPr id="80" name="Google Shape;319;p22"/>
          <p:cNvSpPr/>
          <p:nvPr/>
        </p:nvSpPr>
        <p:spPr>
          <a:xfrm>
            <a:off x="7574864" y="4672904"/>
            <a:ext cx="641103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44320" y="4340058"/>
            <a:ext cx="73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544584" y="4910908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6873074" y="4468741"/>
            <a:ext cx="757938" cy="466391"/>
            <a:chOff x="5182521" y="4276865"/>
            <a:chExt cx="757938" cy="466391"/>
          </a:xfrm>
        </p:grpSpPr>
        <p:grpSp>
          <p:nvGrpSpPr>
            <p:cNvPr id="86" name="Groupe 85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8" name="Arrondir un rectangle avec un coin du même côté 87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9" name="Groupe 88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90" name="Arrondir un rectangle avec un coin du même côté 89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87" name="Rectangle à coins arrondis 86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44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7" grpId="0" animBg="1"/>
      <p:bldP spid="58" grpId="0"/>
      <p:bldP spid="59" grpId="0" animBg="1"/>
      <p:bldP spid="67" grpId="0"/>
      <p:bldP spid="68" grpId="0"/>
      <p:bldP spid="69" grpId="0"/>
      <p:bldP spid="96" grpId="0" animBg="1"/>
      <p:bldP spid="78" grpId="0" animBg="1"/>
      <p:bldP spid="79" grpId="0" animBg="1"/>
      <p:bldP spid="80" grpId="0" animBg="1"/>
      <p:bldP spid="81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3140750530"/>
              </p:ext>
            </p:extLst>
          </p:nvPr>
        </p:nvGraphicFramePr>
        <p:xfrm>
          <a:off x="156104" y="1623716"/>
          <a:ext cx="8689458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4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7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2023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509336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538501" y="2422857"/>
            <a:ext cx="1500051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3081612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641815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3038552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259927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81612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623070" y="3140475"/>
            <a:ext cx="873918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3669859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29492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25937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5175212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75212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5750298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6529434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470466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2114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13957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665670" y="343160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26046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251134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3018022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30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778833" y="509313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2021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4481342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794177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94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2167432000"/>
              </p:ext>
            </p:extLst>
          </p:nvPr>
        </p:nvGraphicFramePr>
        <p:xfrm>
          <a:off x="156104" y="1623716"/>
          <a:ext cx="8764427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47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2023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130460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932900" y="2422857"/>
            <a:ext cx="1580186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512348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55250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469288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690663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12348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053806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3100595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87708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784153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333428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333428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908514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687650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628682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790159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9952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384262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81870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448758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48</a:t>
            </a:r>
            <a:endParaRPr dirty="0"/>
          </a:p>
        </p:txBody>
      </p: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2021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639558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952393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0" y="509313"/>
            <a:ext cx="2668831" cy="736841"/>
            <a:chOff x="1243170" y="606433"/>
            <a:chExt cx="2668831" cy="736841"/>
          </a:xfrm>
        </p:grpSpPr>
        <p:grpSp>
          <p:nvGrpSpPr>
            <p:cNvPr id="78" name="Groupe 77"/>
            <p:cNvGrpSpPr/>
            <p:nvPr/>
          </p:nvGrpSpPr>
          <p:grpSpPr>
            <a:xfrm>
              <a:off x="1243170" y="606433"/>
              <a:ext cx="2426748" cy="561724"/>
              <a:chOff x="1872432" y="805164"/>
              <a:chExt cx="2426748" cy="561724"/>
            </a:xfrm>
          </p:grpSpPr>
          <p:sp>
            <p:nvSpPr>
              <p:cNvPr id="80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81" name="Google Shape;304;p22"/>
              <p:cNvCxnSpPr>
                <a:endCxn id="80" idx="1"/>
              </p:cNvCxnSpPr>
              <p:nvPr/>
            </p:nvCxnSpPr>
            <p:spPr>
              <a:xfrm flipV="1">
                <a:off x="1872432" y="929064"/>
                <a:ext cx="1055148" cy="437824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79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(Juin 2023)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5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485015615"/>
              </p:ext>
            </p:extLst>
          </p:nvPr>
        </p:nvGraphicFramePr>
        <p:xfrm>
          <a:off x="156104" y="1623716"/>
          <a:ext cx="8856501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6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93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984356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453717" y="2422857"/>
            <a:ext cx="1725488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3178508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6333370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687304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332599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78508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15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719966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3766755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53868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50313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999588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99588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5574674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6353810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94842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376490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1310975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983852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050422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323806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>
            <a:stCxn id="47" idx="4"/>
          </p:cNvCxnSpPr>
          <p:nvPr/>
        </p:nvCxnSpPr>
        <p:spPr>
          <a:xfrm rot="16200000" flipH="1">
            <a:off x="3019829" y="2020093"/>
            <a:ext cx="118020" cy="50352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34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0" y="509313"/>
            <a:ext cx="2668831" cy="736841"/>
            <a:chOff x="1243170" y="606433"/>
            <a:chExt cx="2668831" cy="736841"/>
          </a:xfrm>
        </p:grpSpPr>
        <p:grpSp>
          <p:nvGrpSpPr>
            <p:cNvPr id="5" name="Groupe 4"/>
            <p:cNvGrpSpPr/>
            <p:nvPr/>
          </p:nvGrpSpPr>
          <p:grpSpPr>
            <a:xfrm>
              <a:off x="1243170" y="606433"/>
              <a:ext cx="2426748" cy="561724"/>
              <a:chOff x="1872432" y="805164"/>
              <a:chExt cx="2426748" cy="561724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endCxn id="14" idx="1"/>
              </p:cNvCxnSpPr>
              <p:nvPr/>
            </p:nvCxnSpPr>
            <p:spPr>
              <a:xfrm flipV="1">
                <a:off x="1872432" y="929064"/>
                <a:ext cx="1055148" cy="437824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(Juin 2023)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2021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4305718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618553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6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2456816955"/>
              </p:ext>
            </p:extLst>
          </p:nvPr>
        </p:nvGraphicFramePr>
        <p:xfrm>
          <a:off x="536428" y="1623716"/>
          <a:ext cx="8213275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3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</a:t>
                      </a:r>
                      <a:endParaRPr sz="1600" b="0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5280807" y="525557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514276" y="2422857"/>
            <a:ext cx="1561279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3075556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7050601" y="507448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3032496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253871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75556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617014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3663803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50916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347361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896636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96636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5471722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6699964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40996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273538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375449" y="2156200"/>
            <a:ext cx="1138828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880900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47470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245078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3011966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46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2684827" y="509313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4202766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515601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868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2303905906"/>
              </p:ext>
            </p:extLst>
          </p:nvPr>
        </p:nvGraphicFramePr>
        <p:xfrm>
          <a:off x="526216" y="1623716"/>
          <a:ext cx="8270425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5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471493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370492" y="2422857"/>
            <a:ext cx="850381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259795" y="2705387"/>
            <a:ext cx="709856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844731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503481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113532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334907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74308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3089941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2965742" y="2811179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23843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820288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369563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369563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944649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723785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897043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498338" y="2156200"/>
            <a:ext cx="850381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79652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420397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326114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093002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31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652849" y="494097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428963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675693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988528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726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421025020"/>
              </p:ext>
            </p:extLst>
          </p:nvPr>
        </p:nvGraphicFramePr>
        <p:xfrm>
          <a:off x="156104" y="1623716"/>
          <a:ext cx="8740613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5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12440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041567" y="2422857"/>
            <a:ext cx="1349013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40334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4919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60280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81655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0334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94479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299158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7870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7514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22442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2442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9950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7864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967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898825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0868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7525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72862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339750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12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159494" y="509313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2019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3055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84338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489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0;p22"/>
          <p:cNvGraphicFramePr/>
          <p:nvPr>
            <p:extLst>
              <p:ext uri="{D42A27DB-BD31-4B8C-83A1-F6EECF244321}">
                <p14:modId xmlns:p14="http://schemas.microsoft.com/office/powerpoint/2010/main" val="3063571246"/>
              </p:ext>
            </p:extLst>
          </p:nvPr>
        </p:nvGraphicFramePr>
        <p:xfrm>
          <a:off x="156104" y="1623716"/>
          <a:ext cx="8740613" cy="502890"/>
        </p:xfrm>
        <a:graphic>
          <a:graphicData uri="http://schemas.openxmlformats.org/drawingml/2006/table">
            <a:tbl>
              <a:tblPr>
                <a:noFill/>
                <a:tableStyleId>{E2E7BCAB-789E-41B2-B04F-1F29E9D72C74}</a:tableStyleId>
              </a:tblPr>
              <a:tblGrid>
                <a:gridCol w="55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59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71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71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2024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Juin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Juil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Août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Sept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Oct.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Nov.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Déc.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 err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Janv</a:t>
                      </a:r>
                      <a:endParaRPr lang="fr-FR"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5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2025</a:t>
                      </a:r>
                      <a:endParaRPr lang="fr-FR" sz="105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Févr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Avr.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Mai</a:t>
                      </a:r>
                      <a:endParaRPr sz="16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4124404" y="509313"/>
            <a:ext cx="1640743" cy="1212016"/>
            <a:chOff x="5737732" y="810297"/>
            <a:chExt cx="1640743" cy="1212016"/>
          </a:xfrm>
        </p:grpSpPr>
        <p:grpSp>
          <p:nvGrpSpPr>
            <p:cNvPr id="16" name="Google Shape;310;p22"/>
            <p:cNvGrpSpPr/>
            <p:nvPr/>
          </p:nvGrpSpPr>
          <p:grpSpPr>
            <a:xfrm>
              <a:off x="5737732" y="810297"/>
              <a:ext cx="1640743" cy="973652"/>
              <a:chOff x="880942" y="3454172"/>
              <a:chExt cx="1640743" cy="973652"/>
            </a:xfrm>
          </p:grpSpPr>
          <p:sp>
            <p:nvSpPr>
              <p:cNvPr id="23" name="Google Shape;311;p22"/>
              <p:cNvSpPr txBox="1"/>
              <p:nvPr/>
            </p:nvSpPr>
            <p:spPr>
              <a:xfrm>
                <a:off x="880942" y="3629236"/>
                <a:ext cx="1371600" cy="798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données finalisées et réflexion sur les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12;p22"/>
              <p:cNvSpPr txBox="1"/>
              <p:nvPr/>
            </p:nvSpPr>
            <p:spPr>
              <a:xfrm>
                <a:off x="1253526" y="3454172"/>
                <a:ext cx="126815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" name="Google Shape;313;p22"/>
            <p:cNvCxnSpPr/>
            <p:nvPr/>
          </p:nvCxnSpPr>
          <p:spPr>
            <a:xfrm rot="16200000" flipV="1">
              <a:off x="6647728" y="1287507"/>
              <a:ext cx="785021" cy="125392"/>
            </a:xfrm>
            <a:prstGeom prst="bentConnector3">
              <a:avLst>
                <a:gd name="adj1" fmla="val 9992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8" name="Google Shape;315;p22"/>
            <p:cNvGrpSpPr/>
            <p:nvPr/>
          </p:nvGrpSpPr>
          <p:grpSpPr>
            <a:xfrm>
              <a:off x="6969619" y="1742713"/>
              <a:ext cx="279600" cy="279600"/>
              <a:chOff x="1689600" y="2004400"/>
              <a:chExt cx="279600" cy="279600"/>
            </a:xfrm>
          </p:grpSpPr>
          <p:grpSp>
            <p:nvGrpSpPr>
              <p:cNvPr id="19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21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320;p22"/>
          <p:cNvSpPr/>
          <p:nvPr/>
        </p:nvSpPr>
        <p:spPr>
          <a:xfrm>
            <a:off x="1041567" y="2422857"/>
            <a:ext cx="1349013" cy="291131"/>
          </a:xfrm>
          <a:prstGeom prst="roundRect">
            <a:avLst>
              <a:gd name="adj" fmla="val 324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Photo interprétation (Pi) M1</a:t>
            </a:r>
          </a:p>
        </p:txBody>
      </p:sp>
      <p:sp>
        <p:nvSpPr>
          <p:cNvPr id="26" name="Google Shape;321;p22"/>
          <p:cNvSpPr/>
          <p:nvPr/>
        </p:nvSpPr>
        <p:spPr>
          <a:xfrm>
            <a:off x="2403340" y="2705387"/>
            <a:ext cx="639623" cy="406108"/>
          </a:xfrm>
          <a:prstGeom prst="roundRect">
            <a:avLst>
              <a:gd name="adj" fmla="val 2649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M1 final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49194" y="531783"/>
            <a:ext cx="1313080" cy="1219226"/>
            <a:chOff x="7660747" y="832767"/>
            <a:chExt cx="1313080" cy="1219226"/>
          </a:xfrm>
        </p:grpSpPr>
        <p:grpSp>
          <p:nvGrpSpPr>
            <p:cNvPr id="29" name="Google Shape;310;p22"/>
            <p:cNvGrpSpPr/>
            <p:nvPr/>
          </p:nvGrpSpPr>
          <p:grpSpPr>
            <a:xfrm>
              <a:off x="7660747" y="832767"/>
              <a:ext cx="1313080" cy="737075"/>
              <a:chOff x="1201520" y="3560850"/>
              <a:chExt cx="1313080" cy="737075"/>
            </a:xfrm>
          </p:grpSpPr>
          <p:sp>
            <p:nvSpPr>
              <p:cNvPr id="36" name="Google Shape;311;p22"/>
              <p:cNvSpPr txBox="1"/>
              <p:nvPr/>
            </p:nvSpPr>
            <p:spPr>
              <a:xfrm>
                <a:off x="1201520" y="3743825"/>
                <a:ext cx="116452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fr-FR" sz="1100" dirty="0">
                    <a:latin typeface="Roboto"/>
                    <a:ea typeface="Roboto"/>
                    <a:cs typeface="Roboto"/>
                    <a:sym typeface="Roboto"/>
                  </a:rPr>
                  <a:t>Restitution des cas d’usages</a:t>
                </a:r>
                <a:endParaRPr sz="11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" name="Google Shape;312;p22"/>
              <p:cNvSpPr txBox="1"/>
              <p:nvPr/>
            </p:nvSpPr>
            <p:spPr>
              <a:xfrm>
                <a:off x="1223951" y="3560850"/>
                <a:ext cx="1290649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endPara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0" name="Google Shape;313;p22"/>
            <p:cNvCxnSpPr/>
            <p:nvPr/>
          </p:nvCxnSpPr>
          <p:spPr>
            <a:xfrm rot="16200000" flipV="1">
              <a:off x="8242721" y="1263772"/>
              <a:ext cx="830708" cy="216498"/>
            </a:xfrm>
            <a:prstGeom prst="bentConnector3">
              <a:avLst>
                <a:gd name="adj1" fmla="val 1003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1" name="Google Shape;315;p22"/>
            <p:cNvGrpSpPr/>
            <p:nvPr/>
          </p:nvGrpSpPr>
          <p:grpSpPr>
            <a:xfrm>
              <a:off x="8626872" y="1772393"/>
              <a:ext cx="279600" cy="279600"/>
              <a:chOff x="1689600" y="2004400"/>
              <a:chExt cx="279600" cy="279600"/>
            </a:xfrm>
          </p:grpSpPr>
          <p:grpSp>
            <p:nvGrpSpPr>
              <p:cNvPr id="32" name="Google Shape;316;p22"/>
              <p:cNvGrpSpPr/>
              <p:nvPr/>
            </p:nvGrpSpPr>
            <p:grpSpPr>
              <a:xfrm>
                <a:off x="1689600" y="2004400"/>
                <a:ext cx="279600" cy="279600"/>
                <a:chOff x="1002075" y="2643400"/>
                <a:chExt cx="279600" cy="279600"/>
              </a:xfrm>
            </p:grpSpPr>
            <p:sp>
              <p:nvSpPr>
                <p:cNvPr id="34" name="Google Shape;314;p22"/>
                <p:cNvSpPr/>
                <p:nvPr/>
              </p:nvSpPr>
              <p:spPr>
                <a:xfrm>
                  <a:off x="1002075" y="2643400"/>
                  <a:ext cx="279600" cy="279600"/>
                </a:xfrm>
                <a:prstGeom prst="ellipse">
                  <a:avLst/>
                </a:prstGeom>
                <a:solidFill>
                  <a:srgbClr val="666666">
                    <a:alpha val="125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17;p22"/>
                <p:cNvSpPr/>
                <p:nvPr/>
              </p:nvSpPr>
              <p:spPr>
                <a:xfrm>
                  <a:off x="1055400" y="2696725"/>
                  <a:ext cx="173100" cy="173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18;p22"/>
              <p:cNvSpPr/>
              <p:nvPr/>
            </p:nvSpPr>
            <p:spPr>
              <a:xfrm>
                <a:off x="1787375" y="2102175"/>
                <a:ext cx="84000" cy="8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33369" y="4072853"/>
            <a:ext cx="2858845" cy="891200"/>
            <a:chOff x="191889" y="3939342"/>
            <a:chExt cx="2858845" cy="891200"/>
          </a:xfrm>
        </p:grpSpPr>
        <p:sp>
          <p:nvSpPr>
            <p:cNvPr id="39" name="Google Shape;330;p22"/>
            <p:cNvSpPr txBox="1"/>
            <p:nvPr/>
          </p:nvSpPr>
          <p:spPr>
            <a:xfrm>
              <a:off x="306352" y="4197938"/>
              <a:ext cx="274438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de photo-interprétation </a:t>
              </a:r>
            </a:p>
          </p:txBody>
        </p:sp>
        <p:sp>
          <p:nvSpPr>
            <p:cNvPr id="40" name="Google Shape;333;p22"/>
            <p:cNvSpPr/>
            <p:nvPr/>
          </p:nvSpPr>
          <p:spPr>
            <a:xfrm>
              <a:off x="194689" y="4293938"/>
              <a:ext cx="139800" cy="13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22"/>
            <p:cNvSpPr txBox="1"/>
            <p:nvPr/>
          </p:nvSpPr>
          <p:spPr>
            <a:xfrm>
              <a:off x="288928" y="4498742"/>
              <a:ext cx="19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Retours utilisateurs</a:t>
              </a:r>
            </a:p>
          </p:txBody>
        </p:sp>
        <p:sp>
          <p:nvSpPr>
            <p:cNvPr id="42" name="Google Shape;339;p22"/>
            <p:cNvSpPr/>
            <p:nvPr/>
          </p:nvSpPr>
          <p:spPr>
            <a:xfrm>
              <a:off x="201262" y="4603218"/>
              <a:ext cx="139800" cy="139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4;p22"/>
            <p:cNvSpPr txBox="1"/>
            <p:nvPr/>
          </p:nvSpPr>
          <p:spPr>
            <a:xfrm>
              <a:off x="297538" y="3939342"/>
              <a:ext cx="1236333" cy="186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r-FR"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Travaux IGN</a:t>
              </a:r>
            </a:p>
          </p:txBody>
        </p:sp>
        <p:sp>
          <p:nvSpPr>
            <p:cNvPr id="44" name="Google Shape;327;p22"/>
            <p:cNvSpPr/>
            <p:nvPr/>
          </p:nvSpPr>
          <p:spPr>
            <a:xfrm>
              <a:off x="191889" y="3982083"/>
              <a:ext cx="142600" cy="143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315;p22"/>
          <p:cNvGrpSpPr/>
          <p:nvPr/>
        </p:nvGrpSpPr>
        <p:grpSpPr>
          <a:xfrm>
            <a:off x="2360280" y="2031068"/>
            <a:ext cx="279600" cy="279600"/>
            <a:chOff x="1689600" y="2004400"/>
            <a:chExt cx="279600" cy="279600"/>
          </a:xfrm>
        </p:grpSpPr>
        <p:grpSp>
          <p:nvGrpSpPr>
            <p:cNvPr id="46" name="Google Shape;316;p22"/>
            <p:cNvGrpSpPr/>
            <p:nvPr/>
          </p:nvGrpSpPr>
          <p:grpSpPr>
            <a:xfrm>
              <a:off x="1689600" y="2004400"/>
              <a:ext cx="279600" cy="279600"/>
              <a:chOff x="1002075" y="2643400"/>
              <a:chExt cx="279600" cy="279600"/>
            </a:xfrm>
          </p:grpSpPr>
          <p:sp>
            <p:nvSpPr>
              <p:cNvPr id="48" name="Google Shape;314;p22"/>
              <p:cNvSpPr/>
              <p:nvPr/>
            </p:nvSpPr>
            <p:spPr>
              <a:xfrm>
                <a:off x="1002075" y="2643400"/>
                <a:ext cx="279600" cy="2796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7;p22"/>
              <p:cNvSpPr/>
              <p:nvPr/>
            </p:nvSpPr>
            <p:spPr>
              <a:xfrm>
                <a:off x="1055400" y="2696725"/>
                <a:ext cx="173100" cy="173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318;p22"/>
            <p:cNvSpPr/>
            <p:nvPr/>
          </p:nvSpPr>
          <p:spPr>
            <a:xfrm>
              <a:off x="1787375" y="2102175"/>
              <a:ext cx="84000" cy="8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81655" y="212884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Formation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03340" y="3111494"/>
            <a:ext cx="622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2" name="Google Shape;320;p22"/>
          <p:cNvSpPr/>
          <p:nvPr/>
        </p:nvSpPr>
        <p:spPr>
          <a:xfrm>
            <a:off x="2944798" y="3140475"/>
            <a:ext cx="666274" cy="291131"/>
          </a:xfrm>
          <a:prstGeom prst="roundRect">
            <a:avLst>
              <a:gd name="adj" fmla="val 273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 M1</a:t>
            </a:r>
          </a:p>
        </p:txBody>
      </p:sp>
      <p:sp>
        <p:nvSpPr>
          <p:cNvPr id="53" name="Flèche en arc 52"/>
          <p:cNvSpPr/>
          <p:nvPr/>
        </p:nvSpPr>
        <p:spPr>
          <a:xfrm rot="1296059">
            <a:off x="2991587" y="2913252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315736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78700" y="3999867"/>
            <a:ext cx="101232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Démarrage Pi du M2 une fois le M1 stabilisé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75145" y="3849116"/>
            <a:ext cx="600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25 JO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Google Shape;321;p22"/>
          <p:cNvSpPr/>
          <p:nvPr/>
        </p:nvSpPr>
        <p:spPr>
          <a:xfrm>
            <a:off x="4224420" y="3883798"/>
            <a:ext cx="621420" cy="446389"/>
          </a:xfrm>
          <a:prstGeom prst="roundRect">
            <a:avLst>
              <a:gd name="adj" fmla="val 1886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Proposition de corrections M2 final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24420" y="4327079"/>
            <a:ext cx="621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20 JO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Flèche en arc 58"/>
          <p:cNvSpPr/>
          <p:nvPr/>
        </p:nvSpPr>
        <p:spPr>
          <a:xfrm rot="1616954">
            <a:off x="4799506" y="4058436"/>
            <a:ext cx="332137" cy="2701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86339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Google Shape;319;p22"/>
          <p:cNvSpPr/>
          <p:nvPr/>
        </p:nvSpPr>
        <p:spPr>
          <a:xfrm>
            <a:off x="5578642" y="4604979"/>
            <a:ext cx="694064" cy="262228"/>
          </a:xfrm>
          <a:prstGeom prst="roundRect">
            <a:avLst>
              <a:gd name="adj" fmla="val 227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700" dirty="0">
                <a:latin typeface="Roboto"/>
                <a:ea typeface="Roboto"/>
                <a:cs typeface="Roboto"/>
                <a:sym typeface="Roboto"/>
              </a:rPr>
              <a:t>Recette finale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9674" y="4361372"/>
            <a:ext cx="12356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900" b="1" dirty="0">
                <a:solidFill>
                  <a:schemeClr val="accent4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Préparation livraison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601322" y="4867207"/>
            <a:ext cx="6713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 à 30 JO</a:t>
            </a:r>
            <a:endParaRPr lang="fr-FR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Google Shape;319;p22"/>
          <p:cNvSpPr/>
          <p:nvPr/>
        </p:nvSpPr>
        <p:spPr>
          <a:xfrm>
            <a:off x="142742" y="2156200"/>
            <a:ext cx="898825" cy="315049"/>
          </a:xfrm>
          <a:prstGeom prst="roundRect">
            <a:avLst>
              <a:gd name="adj" fmla="val 36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Production OCS GE auto M1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08684" y="3234926"/>
            <a:ext cx="7899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M1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75254" y="3538011"/>
            <a:ext cx="60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Recette </a:t>
            </a:r>
          </a:p>
          <a:p>
            <a:pPr lvl="0" algn="ctr"/>
            <a:r>
              <a:rPr lang="fr-FR" sz="800" dirty="0">
                <a:latin typeface="Roboto"/>
                <a:ea typeface="Roboto"/>
                <a:cs typeface="Roboto"/>
                <a:sym typeface="Roboto"/>
              </a:rPr>
              <a:t>M1 &amp; M2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72862" y="231372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OCS GE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</a:p>
          <a:p>
            <a:pPr lvl="0" algn="ctr"/>
            <a:r>
              <a:rPr lang="fr-FR" sz="600" b="1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Espace collaboratif</a:t>
            </a:r>
          </a:p>
        </p:txBody>
      </p:sp>
      <p:cxnSp>
        <p:nvCxnSpPr>
          <p:cNvPr id="70" name="Google Shape;313;p22"/>
          <p:cNvCxnSpPr/>
          <p:nvPr/>
        </p:nvCxnSpPr>
        <p:spPr>
          <a:xfrm rot="16200000" flipH="1">
            <a:off x="2339750" y="2461128"/>
            <a:ext cx="325036" cy="8547"/>
          </a:xfrm>
          <a:prstGeom prst="bentConnector3">
            <a:avLst>
              <a:gd name="adj1" fmla="val 949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6" name="Google Shape;299;p22"/>
          <p:cNvSpPr txBox="1">
            <a:spLocks noGrp="1"/>
          </p:cNvSpPr>
          <p:nvPr>
            <p:ph type="title"/>
          </p:nvPr>
        </p:nvSpPr>
        <p:spPr>
          <a:xfrm>
            <a:off x="479313" y="4244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 Calendrier de production du département 81</a:t>
            </a:r>
            <a:endParaRPr dirty="0"/>
          </a:p>
        </p:txBody>
      </p:sp>
      <p:grpSp>
        <p:nvGrpSpPr>
          <p:cNvPr id="3" name="Groupe 2"/>
          <p:cNvGrpSpPr/>
          <p:nvPr/>
        </p:nvGrpSpPr>
        <p:grpSpPr>
          <a:xfrm>
            <a:off x="204669" y="526029"/>
            <a:ext cx="1871830" cy="1217361"/>
            <a:chOff x="2040171" y="606433"/>
            <a:chExt cx="1871830" cy="1217361"/>
          </a:xfrm>
        </p:grpSpPr>
        <p:grpSp>
          <p:nvGrpSpPr>
            <p:cNvPr id="5" name="Groupe 4"/>
            <p:cNvGrpSpPr/>
            <p:nvPr/>
          </p:nvGrpSpPr>
          <p:grpSpPr>
            <a:xfrm>
              <a:off x="2040171" y="606433"/>
              <a:ext cx="1629747" cy="1217361"/>
              <a:chOff x="2669433" y="805164"/>
              <a:chExt cx="1629747" cy="1217361"/>
            </a:xfrm>
          </p:grpSpPr>
          <p:sp>
            <p:nvSpPr>
              <p:cNvPr id="14" name="Google Shape;303;p22"/>
              <p:cNvSpPr txBox="1"/>
              <p:nvPr/>
            </p:nvSpPr>
            <p:spPr>
              <a:xfrm>
                <a:off x="2927580" y="805164"/>
                <a:ext cx="13716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6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7" name="Google Shape;304;p22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2461476" y="1276822"/>
                <a:ext cx="813861" cy="118347"/>
              </a:xfrm>
              <a:prstGeom prst="bentConnector2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8" name="Google Shape;306;p22"/>
              <p:cNvGrpSpPr/>
              <p:nvPr/>
            </p:nvGrpSpPr>
            <p:grpSpPr>
              <a:xfrm>
                <a:off x="2669433" y="1742925"/>
                <a:ext cx="279600" cy="279600"/>
                <a:chOff x="1689600" y="2004400"/>
                <a:chExt cx="279600" cy="279600"/>
              </a:xfrm>
            </p:grpSpPr>
            <p:grpSp>
              <p:nvGrpSpPr>
                <p:cNvPr id="9" name="Google Shape;307;p22"/>
                <p:cNvGrpSpPr/>
                <p:nvPr/>
              </p:nvGrpSpPr>
              <p:grpSpPr>
                <a:xfrm>
                  <a:off x="1689600" y="2004400"/>
                  <a:ext cx="279600" cy="279600"/>
                  <a:chOff x="1002075" y="2643400"/>
                  <a:chExt cx="279600" cy="279600"/>
                </a:xfrm>
              </p:grpSpPr>
              <p:sp>
                <p:nvSpPr>
                  <p:cNvPr id="11" name="Google Shape;305;p22"/>
                  <p:cNvSpPr/>
                  <p:nvPr/>
                </p:nvSpPr>
                <p:spPr>
                  <a:xfrm>
                    <a:off x="1002075" y="2643400"/>
                    <a:ext cx="279600" cy="279600"/>
                  </a:xfrm>
                  <a:prstGeom prst="ellipse">
                    <a:avLst/>
                  </a:prstGeom>
                  <a:solidFill>
                    <a:srgbClr val="666666">
                      <a:alpha val="1254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308;p22"/>
                  <p:cNvSpPr/>
                  <p:nvPr/>
                </p:nvSpPr>
                <p:spPr>
                  <a:xfrm>
                    <a:off x="1055400" y="2696725"/>
                    <a:ext cx="173100" cy="173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Google Shape;309;p22"/>
                <p:cNvSpPr/>
                <p:nvPr/>
              </p:nvSpPr>
              <p:spPr>
                <a:xfrm>
                  <a:off x="1787375" y="2102175"/>
                  <a:ext cx="84000" cy="8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" name="Google Shape;302;p22"/>
            <p:cNvSpPr txBox="1"/>
            <p:nvPr/>
          </p:nvSpPr>
          <p:spPr>
            <a:xfrm>
              <a:off x="2183970" y="789174"/>
              <a:ext cx="1728031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fr-FR" sz="1050" dirty="0">
                  <a:latin typeface="Roboto"/>
                  <a:ea typeface="Roboto"/>
                  <a:cs typeface="Roboto"/>
                  <a:sym typeface="Roboto"/>
                </a:rPr>
                <a:t>Réunion d’information sur l’OCS GE + Découverte des données IA et auto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8851" y="3454373"/>
            <a:ext cx="7617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 : jour ouvré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M1 : 2022</a:t>
            </a:r>
          </a:p>
          <a:p>
            <a:r>
              <a:rPr lang="fr-FR" sz="7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M2 : 2020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Google Shape;320;p22"/>
          <p:cNvSpPr/>
          <p:nvPr/>
        </p:nvSpPr>
        <p:spPr>
          <a:xfrm>
            <a:off x="3530550" y="3461555"/>
            <a:ext cx="744705" cy="389035"/>
          </a:xfrm>
          <a:prstGeom prst="roundRect">
            <a:avLst>
              <a:gd name="adj" fmla="val 199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600" dirty="0">
                <a:latin typeface="Roboto"/>
                <a:ea typeface="Roboto"/>
                <a:cs typeface="Roboto"/>
                <a:sym typeface="Roboto"/>
              </a:rPr>
              <a:t>Corrections M1 et création (Pi) M2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843385" y="4276865"/>
            <a:ext cx="757938" cy="466391"/>
            <a:chOff x="5182521" y="4276865"/>
            <a:chExt cx="757938" cy="466391"/>
          </a:xfrm>
        </p:grpSpPr>
        <p:grpSp>
          <p:nvGrpSpPr>
            <p:cNvPr id="83" name="Groupe 82"/>
            <p:cNvGrpSpPr/>
            <p:nvPr/>
          </p:nvGrpSpPr>
          <p:grpSpPr>
            <a:xfrm>
              <a:off x="5182521" y="4279766"/>
              <a:ext cx="757938" cy="463490"/>
              <a:chOff x="5072276" y="4604016"/>
              <a:chExt cx="757938" cy="463490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5370545" y="4663985"/>
                <a:ext cx="456147" cy="350895"/>
              </a:xfrm>
              <a:prstGeom prst="round2SameRect">
                <a:avLst>
                  <a:gd name="adj1" fmla="val 18558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/>
              <p:cNvGrpSpPr/>
              <p:nvPr/>
            </p:nvGrpSpPr>
            <p:grpSpPr>
              <a:xfrm>
                <a:off x="5072276" y="4604016"/>
                <a:ext cx="757938" cy="461665"/>
                <a:chOff x="5879284" y="4415908"/>
                <a:chExt cx="1356266" cy="347483"/>
              </a:xfrm>
            </p:grpSpPr>
            <p:sp>
              <p:nvSpPr>
                <p:cNvPr id="72" name="Arrondir un rectangle avec un coin du même côté 71"/>
                <p:cNvSpPr/>
                <p:nvPr/>
              </p:nvSpPr>
              <p:spPr>
                <a:xfrm rot="16200000">
                  <a:off x="6021568" y="4276162"/>
                  <a:ext cx="343330" cy="627897"/>
                </a:xfrm>
                <a:prstGeom prst="round2SameRect">
                  <a:avLst>
                    <a:gd name="adj1" fmla="val 18558"/>
                    <a:gd name="adj2" fmla="val 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82577" y="4415908"/>
                  <a:ext cx="1352973" cy="347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Corrections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M2 et M1 </a:t>
                  </a:r>
                </a:p>
                <a:p>
                  <a:pPr algn="ctr"/>
                  <a:r>
                    <a:rPr lang="fr-FR" sz="600" dirty="0">
                      <a:latin typeface="Roboto"/>
                      <a:ea typeface="Roboto"/>
                      <a:cs typeface="Roboto"/>
                      <a:sym typeface="Roboto"/>
                    </a:rPr>
                    <a:t>sur zones de changements</a:t>
                  </a:r>
                </a:p>
              </p:txBody>
            </p:sp>
          </p:grpSp>
        </p:grpSp>
        <p:sp>
          <p:nvSpPr>
            <p:cNvPr id="6" name="Rectangle à coins arrondis 5"/>
            <p:cNvSpPr/>
            <p:nvPr/>
          </p:nvSpPr>
          <p:spPr>
            <a:xfrm>
              <a:off x="5182521" y="4276865"/>
              <a:ext cx="701790" cy="459228"/>
            </a:xfrm>
            <a:prstGeom prst="round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113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0" grpId="0"/>
      <p:bldP spid="51" grpId="0"/>
      <p:bldP spid="52" grpId="0" animBg="1"/>
      <p:bldP spid="53" grpId="0" animBg="1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67" grpId="0"/>
      <p:bldP spid="68" grpId="0"/>
      <p:bldP spid="69" grpId="0"/>
      <p:bldP spid="96" grpId="0" animBg="1"/>
    </p:bldLst>
  </p:timing>
</p:sld>
</file>

<file path=ppt/theme/theme1.xml><?xml version="1.0" encoding="utf-8"?>
<a:theme xmlns:a="http://schemas.openxmlformats.org/drawingml/2006/main" name="Project Timelin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D4840"/>
      </a:accent1>
      <a:accent2>
        <a:srgbClr val="358A84"/>
      </a:accent2>
      <a:accent3>
        <a:srgbClr val="026796"/>
      </a:accent3>
      <a:accent4>
        <a:srgbClr val="DAD671"/>
      </a:accent4>
      <a:accent5>
        <a:srgbClr val="FAA74D"/>
      </a:accent5>
      <a:accent6>
        <a:srgbClr val="6E598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1831</Words>
  <Application>Microsoft Office PowerPoint</Application>
  <PresentationFormat>Affichage à l'écran (16:9)</PresentationFormat>
  <Paragraphs>622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Roboto</vt:lpstr>
      <vt:lpstr>Fira Sans Extra Condensed</vt:lpstr>
      <vt:lpstr>Calibri</vt:lpstr>
      <vt:lpstr>Arial</vt:lpstr>
      <vt:lpstr>Project Timeline Infographics by Slidesgo</vt:lpstr>
      <vt:lpstr>Thème Office</vt:lpstr>
      <vt:lpstr> Calendrier de production du département 66</vt:lpstr>
      <vt:lpstr> Calendrier de production du département 11</vt:lpstr>
      <vt:lpstr> Calendrier de production du département 30</vt:lpstr>
      <vt:lpstr> Calendrier de production du département 48</vt:lpstr>
      <vt:lpstr> Calendrier de production du département 34</vt:lpstr>
      <vt:lpstr> Calendrier de production du département 46</vt:lpstr>
      <vt:lpstr> Calendrier de production du département 31</vt:lpstr>
      <vt:lpstr> Calendrier de production du département 12</vt:lpstr>
      <vt:lpstr> Calendrier de production du département 81</vt:lpstr>
      <vt:lpstr> Calendrier de production du département 65</vt:lpstr>
      <vt:lpstr> Calendrier de production du département 09</vt:lpstr>
      <vt:lpstr> Calendrier de production du département 82</vt:lpstr>
      <vt:lpstr>Retours attendus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 Infographics</dc:title>
  <cp:lastModifiedBy>Quentin Courtiade</cp:lastModifiedBy>
  <cp:revision>145</cp:revision>
  <dcterms:modified xsi:type="dcterms:W3CDTF">2024-02-15T14:39:49Z</dcterms:modified>
</cp:coreProperties>
</file>