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73" r:id="rId2"/>
  </p:sldMasterIdLst>
  <p:notesMasterIdLst>
    <p:notesMasterId r:id="rId10"/>
  </p:notesMasterIdLst>
  <p:sldIdLst>
    <p:sldId id="265" r:id="rId3"/>
    <p:sldId id="266" r:id="rId4"/>
    <p:sldId id="267" r:id="rId5"/>
    <p:sldId id="268" r:id="rId6"/>
    <p:sldId id="269" r:id="rId7"/>
    <p:sldId id="270" r:id="rId8"/>
    <p:sldId id="264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ra Sans Extra Condensed" panose="020B05030500000200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840"/>
    <a:srgbClr val="ED4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E7BCAB-789E-41B2-B04F-1F29E9D72C74}">
  <a:tblStyle styleId="{E2E7BCAB-789E-41B2-B04F-1F29E9D72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57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707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4af3dcd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4af3dcd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5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6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0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82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13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573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857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56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2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8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009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3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9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7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5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6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CFC8F25E-28D9-4EBC-BCF9-B259EB739256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</a:pPr>
              <a:t>19/02/2024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1D7ADE53-7536-4198-A074-712E35FC3B8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</a:pPr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5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5334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 83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2736643643"/>
              </p:ext>
            </p:extLst>
          </p:nvPr>
        </p:nvGraphicFramePr>
        <p:xfrm>
          <a:off x="195303" y="1924700"/>
          <a:ext cx="8748672" cy="48765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0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9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8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6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20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6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06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23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92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522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2023</a:t>
                      </a:r>
                      <a:endParaRPr sz="24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600" b="1" i="0" u="none" strike="noStrike" cap="none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4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600" b="1" i="0" u="none" strike="noStrike" cap="none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600" b="1" i="0" u="none" strike="noStrike" cap="none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1600" b="1" i="0" u="none" strike="noStrike" cap="none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1206912" y="934197"/>
            <a:ext cx="1629747" cy="1099612"/>
            <a:chOff x="2669433" y="922913"/>
            <a:chExt cx="1629747" cy="1099612"/>
          </a:xfrm>
        </p:grpSpPr>
        <p:grpSp>
          <p:nvGrpSpPr>
            <p:cNvPr id="301" name="Google Shape;301;p22"/>
            <p:cNvGrpSpPr/>
            <p:nvPr/>
          </p:nvGrpSpPr>
          <p:grpSpPr>
            <a:xfrm>
              <a:off x="2813233" y="922913"/>
              <a:ext cx="1485947" cy="787278"/>
              <a:chOff x="1028653" y="3560850"/>
              <a:chExt cx="1485947" cy="787278"/>
            </a:xfrm>
          </p:grpSpPr>
          <p:sp>
            <p:nvSpPr>
              <p:cNvPr id="302" name="Google Shape;302;p22"/>
              <p:cNvSpPr txBox="1"/>
              <p:nvPr/>
            </p:nvSpPr>
            <p:spPr>
              <a:xfrm>
                <a:off x="1028653" y="3794028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000" u="sng" dirty="0">
                    <a:latin typeface="Roboto"/>
                    <a:ea typeface="Roboto"/>
                    <a:cs typeface="Roboto"/>
                    <a:sym typeface="Roboto"/>
                  </a:rPr>
                  <a:t>13 octobre</a:t>
                </a:r>
              </a:p>
              <a:p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Découverte des données IA et auto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3" name="Google Shape;303;p22"/>
              <p:cNvSpPr txBox="1"/>
              <p:nvPr/>
            </p:nvSpPr>
            <p:spPr>
              <a:xfrm>
                <a:off x="1143000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en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2</a:t>
                </a:r>
                <a:endParaRPr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4" name="Google Shape;304;p22"/>
            <p:cNvCxnSpPr/>
            <p:nvPr/>
          </p:nvCxnSpPr>
          <p:spPr>
            <a:xfrm rot="-5400000">
              <a:off x="2434260" y="1399900"/>
              <a:ext cx="898800" cy="139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06" name="Google Shape;306;p22"/>
            <p:cNvGrpSpPr/>
            <p:nvPr/>
          </p:nvGrpSpPr>
          <p:grpSpPr>
            <a:xfrm>
              <a:off x="2669433" y="1742925"/>
              <a:ext cx="279600" cy="279600"/>
              <a:chOff x="1689600" y="2004400"/>
              <a:chExt cx="279600" cy="279600"/>
            </a:xfrm>
          </p:grpSpPr>
          <p:grpSp>
            <p:nvGrpSpPr>
              <p:cNvPr id="307" name="Google Shape;307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05" name="Google Shape;305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8" name="Google Shape;308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09" name="Google Shape;309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0" name="Groupe 9"/>
          <p:cNvGrpSpPr/>
          <p:nvPr/>
        </p:nvGrpSpPr>
        <p:grpSpPr>
          <a:xfrm>
            <a:off x="7660572" y="649291"/>
            <a:ext cx="1592296" cy="1212016"/>
            <a:chOff x="5786180" y="810297"/>
            <a:chExt cx="1592296" cy="1212016"/>
          </a:xfrm>
        </p:grpSpPr>
        <p:grpSp>
          <p:nvGrpSpPr>
            <p:cNvPr id="310" name="Google Shape;310;p22"/>
            <p:cNvGrpSpPr/>
            <p:nvPr/>
          </p:nvGrpSpPr>
          <p:grpSpPr>
            <a:xfrm>
              <a:off x="5786180" y="810297"/>
              <a:ext cx="1592296" cy="729164"/>
              <a:chOff x="929390" y="3454172"/>
              <a:chExt cx="1592296" cy="729164"/>
            </a:xfrm>
          </p:grpSpPr>
          <p:sp>
            <p:nvSpPr>
              <p:cNvPr id="311" name="Google Shape;311;p22"/>
              <p:cNvSpPr txBox="1"/>
              <p:nvPr/>
            </p:nvSpPr>
            <p:spPr>
              <a:xfrm>
                <a:off x="929390" y="3629236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2" name="Google Shape;312;p22"/>
              <p:cNvSpPr txBox="1"/>
              <p:nvPr/>
            </p:nvSpPr>
            <p:spPr>
              <a:xfrm>
                <a:off x="1150086" y="3454172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fr-FR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3</a:t>
                </a:r>
              </a:p>
            </p:txBody>
          </p:sp>
        </p:grpSp>
        <p:cxnSp>
          <p:nvCxnSpPr>
            <p:cNvPr id="313" name="Google Shape;313;p22"/>
            <p:cNvCxnSpPr>
              <a:stCxn id="314" idx="0"/>
            </p:cNvCxnSpPr>
            <p:nvPr/>
          </p:nvCxnSpPr>
          <p:spPr>
            <a:xfrm rot="16200000" flipV="1">
              <a:off x="6654213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5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316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1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7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18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0" name="Google Shape;320;p22"/>
          <p:cNvSpPr/>
          <p:nvPr/>
        </p:nvSpPr>
        <p:spPr>
          <a:xfrm>
            <a:off x="1174584" y="3092313"/>
            <a:ext cx="1965990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M2020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3184932" y="3305018"/>
            <a:ext cx="1046975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M2020  final</a:t>
            </a:r>
          </a:p>
        </p:txBody>
      </p:sp>
      <p:grpSp>
        <p:nvGrpSpPr>
          <p:cNvPr id="45" name="Google Shape;301;p22"/>
          <p:cNvGrpSpPr/>
          <p:nvPr/>
        </p:nvGrpSpPr>
        <p:grpSpPr>
          <a:xfrm>
            <a:off x="30014" y="916975"/>
            <a:ext cx="1441500" cy="801900"/>
            <a:chOff x="1073100" y="3560850"/>
            <a:chExt cx="1441500" cy="801900"/>
          </a:xfrm>
        </p:grpSpPr>
        <p:sp>
          <p:nvSpPr>
            <p:cNvPr id="46" name="Google Shape;302;p22"/>
            <p:cNvSpPr txBox="1"/>
            <p:nvPr/>
          </p:nvSpPr>
          <p:spPr>
            <a:xfrm>
              <a:off x="1073100" y="3808650"/>
              <a:ext cx="1104885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0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303;p22"/>
            <p:cNvSpPr txBox="1"/>
            <p:nvPr/>
          </p:nvSpPr>
          <p:spPr>
            <a:xfrm>
              <a:off x="1143000" y="3560850"/>
              <a:ext cx="13716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100"/>
              </a:pPr>
              <a:r>
                <a:rPr lang="en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Atelier 1</a:t>
              </a:r>
              <a:endParaRPr sz="16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8" name="Google Shape;304;p22"/>
          <p:cNvCxnSpPr>
            <a:stCxn id="52" idx="0"/>
            <a:endCxn id="47" idx="1"/>
          </p:cNvCxnSpPr>
          <p:nvPr/>
        </p:nvCxnSpPr>
        <p:spPr>
          <a:xfrm rot="5400000" flipH="1" flipV="1">
            <a:off x="-257837" y="1385150"/>
            <a:ext cx="702025" cy="1347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9" name="Google Shape;306;p22"/>
          <p:cNvGrpSpPr/>
          <p:nvPr/>
        </p:nvGrpSpPr>
        <p:grpSpPr>
          <a:xfrm>
            <a:off x="-53363" y="1742900"/>
            <a:ext cx="279600" cy="279600"/>
            <a:chOff x="1689600" y="2004400"/>
            <a:chExt cx="279600" cy="279600"/>
          </a:xfrm>
        </p:grpSpPr>
        <p:grpSp>
          <p:nvGrpSpPr>
            <p:cNvPr id="50" name="Google Shape;307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52" name="Google Shape;305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308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309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6" name="Google Shape;321;p22"/>
          <p:cNvSpPr/>
          <p:nvPr/>
        </p:nvSpPr>
        <p:spPr>
          <a:xfrm>
            <a:off x="1181933" y="2620069"/>
            <a:ext cx="857384" cy="31504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OCS GE auto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56090" y="3395789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FAA74D">
                    <a:lumMod val="75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35 JO</a:t>
            </a:r>
            <a:endParaRPr lang="fr-FR" dirty="0">
              <a:solidFill>
                <a:srgbClr val="FAA74D">
                  <a:lumMod val="75000"/>
                </a:srgbClr>
              </a:solidFill>
            </a:endParaRPr>
          </a:p>
        </p:txBody>
      </p:sp>
      <p:sp>
        <p:nvSpPr>
          <p:cNvPr id="6" name="Flèche en arc 5"/>
          <p:cNvSpPr/>
          <p:nvPr/>
        </p:nvSpPr>
        <p:spPr>
          <a:xfrm rot="2633726">
            <a:off x="1981025" y="2836194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27514" y="2913180"/>
            <a:ext cx="60625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Recette 20%</a:t>
            </a:r>
            <a:endParaRPr lang="fr-FR" sz="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693147" y="2818512"/>
            <a:ext cx="1754220" cy="968472"/>
            <a:chOff x="7474309" y="2818512"/>
            <a:chExt cx="1754220" cy="968472"/>
          </a:xfrm>
        </p:grpSpPr>
        <p:grpSp>
          <p:nvGrpSpPr>
            <p:cNvPr id="65" name="Google Shape;310;p22"/>
            <p:cNvGrpSpPr/>
            <p:nvPr/>
          </p:nvGrpSpPr>
          <p:grpSpPr>
            <a:xfrm>
              <a:off x="7474309" y="2923066"/>
              <a:ext cx="1754220" cy="863918"/>
              <a:chOff x="1015082" y="5651149"/>
              <a:chExt cx="1754220" cy="863918"/>
            </a:xfrm>
          </p:grpSpPr>
          <p:sp>
            <p:nvSpPr>
              <p:cNvPr id="66" name="Google Shape;311;p22"/>
              <p:cNvSpPr txBox="1"/>
              <p:nvPr/>
            </p:nvSpPr>
            <p:spPr>
              <a:xfrm>
                <a:off x="1015082" y="5651149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" name="Google Shape;312;p22"/>
              <p:cNvSpPr txBox="1"/>
              <p:nvPr/>
            </p:nvSpPr>
            <p:spPr>
              <a:xfrm>
                <a:off x="1397702" y="6267267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fr-FR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4</a:t>
                </a:r>
              </a:p>
            </p:txBody>
          </p:sp>
        </p:grpSp>
        <p:cxnSp>
          <p:nvCxnSpPr>
            <p:cNvPr id="68" name="Google Shape;313;p22"/>
            <p:cNvCxnSpPr/>
            <p:nvPr/>
          </p:nvCxnSpPr>
          <p:spPr>
            <a:xfrm rot="5400000">
              <a:off x="8439095" y="3131215"/>
              <a:ext cx="534961" cy="15940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69" name="Google Shape;315;p22"/>
            <p:cNvGrpSpPr/>
            <p:nvPr/>
          </p:nvGrpSpPr>
          <p:grpSpPr>
            <a:xfrm>
              <a:off x="8602949" y="2818512"/>
              <a:ext cx="279600" cy="279600"/>
              <a:chOff x="1665677" y="3050519"/>
              <a:chExt cx="279600" cy="279600"/>
            </a:xfrm>
          </p:grpSpPr>
          <p:grpSp>
            <p:nvGrpSpPr>
              <p:cNvPr id="70" name="Google Shape;316;p22"/>
              <p:cNvGrpSpPr/>
              <p:nvPr/>
            </p:nvGrpSpPr>
            <p:grpSpPr>
              <a:xfrm>
                <a:off x="1665677" y="3050519"/>
                <a:ext cx="279600" cy="279600"/>
                <a:chOff x="978152" y="3689519"/>
                <a:chExt cx="279600" cy="279600"/>
              </a:xfrm>
            </p:grpSpPr>
            <p:sp>
              <p:nvSpPr>
                <p:cNvPr id="72" name="Google Shape;314;p22"/>
                <p:cNvSpPr/>
                <p:nvPr/>
              </p:nvSpPr>
              <p:spPr>
                <a:xfrm>
                  <a:off x="978152" y="3689519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317;p22"/>
                <p:cNvSpPr/>
                <p:nvPr/>
              </p:nvSpPr>
              <p:spPr>
                <a:xfrm>
                  <a:off x="1031402" y="3734732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1" name="Google Shape;318;p22"/>
              <p:cNvSpPr/>
              <p:nvPr/>
            </p:nvSpPr>
            <p:spPr>
              <a:xfrm>
                <a:off x="1765005" y="314356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84" name="Google Shape;313;p22"/>
          <p:cNvCxnSpPr/>
          <p:nvPr/>
        </p:nvCxnSpPr>
        <p:spPr>
          <a:xfrm rot="16200000" flipH="1">
            <a:off x="3075308" y="2860807"/>
            <a:ext cx="626851" cy="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5" name="Google Shape;315;p22"/>
          <p:cNvGrpSpPr/>
          <p:nvPr/>
        </p:nvGrpSpPr>
        <p:grpSpPr>
          <a:xfrm>
            <a:off x="3240188" y="2267820"/>
            <a:ext cx="279600" cy="279600"/>
            <a:chOff x="1689600" y="2004400"/>
            <a:chExt cx="279600" cy="279600"/>
          </a:xfrm>
        </p:grpSpPr>
        <p:grpSp>
          <p:nvGrpSpPr>
            <p:cNvPr id="8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8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15650" y="2433341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100"/>
            </a:pPr>
            <a:r>
              <a:rPr lang="fr-FR" sz="16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800" b="1" dirty="0">
              <a:solidFill>
                <a:srgbClr val="DAD671">
                  <a:lumMod val="50000"/>
                </a:srgb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246841" y="3679262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4213497" y="3546546"/>
            <a:ext cx="729674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M2020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4130290" y="3285081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5202007" y="3761371"/>
            <a:ext cx="1059775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M2020  et création (Pi) M2017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374763" y="4665617"/>
            <a:ext cx="957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Démarrage PI du 2017 une fois  le 2020 stabilisé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585831" y="4077602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FAA74D">
                    <a:lumMod val="75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rgbClr val="FAA74D">
                  <a:lumMod val="75000"/>
                </a:srgbClr>
              </a:solidFill>
            </a:endParaRPr>
          </a:p>
        </p:txBody>
      </p:sp>
      <p:sp>
        <p:nvSpPr>
          <p:cNvPr id="114" name="Google Shape;321;p22"/>
          <p:cNvSpPr/>
          <p:nvPr/>
        </p:nvSpPr>
        <p:spPr>
          <a:xfrm>
            <a:off x="6553329" y="3925963"/>
            <a:ext cx="768576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M2017 final 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711433" y="4244088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6" name="Google Shape;320;p22"/>
          <p:cNvSpPr/>
          <p:nvPr/>
        </p:nvSpPr>
        <p:spPr>
          <a:xfrm>
            <a:off x="7223796" y="4416013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M2017 et M2020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7285252" y="4051545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8350516" y="4766438"/>
            <a:ext cx="683622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339125" y="4415044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926328" y="4984224"/>
            <a:ext cx="5517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593" y="2431226"/>
            <a:ext cx="1197812" cy="751865"/>
            <a:chOff x="143089" y="2431226"/>
            <a:chExt cx="1197812" cy="751865"/>
          </a:xfrm>
        </p:grpSpPr>
        <p:sp>
          <p:nvSpPr>
            <p:cNvPr id="44" name="Google Shape;319;p22"/>
            <p:cNvSpPr/>
            <p:nvPr/>
          </p:nvSpPr>
          <p:spPr>
            <a:xfrm>
              <a:off x="395313" y="2431226"/>
              <a:ext cx="945588" cy="31504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Production OCS GE auto M2020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1923" y="2767592"/>
              <a:ext cx="4523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20 JO</a:t>
              </a:r>
              <a:endParaRPr lang="fr-FR" dirty="0">
                <a:solidFill>
                  <a:srgbClr val="DAD671">
                    <a:lumMod val="50000"/>
                  </a:srgb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3089" y="2983036"/>
              <a:ext cx="7617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JO : jour ouvré</a:t>
              </a:r>
              <a:endParaRPr lang="fr-FR" sz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68512" y="3922255"/>
            <a:ext cx="7056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2612" y="3331102"/>
            <a:ext cx="7056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598213" y="2712605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b="1" dirty="0">
                <a:solidFill>
                  <a:srgbClr val="DAD671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algn="ctr"/>
            <a:r>
              <a:rPr lang="fr-FR" sz="800" b="1" dirty="0">
                <a:solidFill>
                  <a:srgbClr val="DAD671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algn="ctr"/>
            <a:r>
              <a:rPr lang="fr-FR" sz="800" b="1" dirty="0">
                <a:solidFill>
                  <a:srgbClr val="DAD671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93" name="Google Shape;313;p22"/>
          <p:cNvCxnSpPr/>
          <p:nvPr/>
        </p:nvCxnSpPr>
        <p:spPr>
          <a:xfrm rot="16200000" flipH="1">
            <a:off x="6629679" y="2744614"/>
            <a:ext cx="626851" cy="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" name="Rectangle 6"/>
          <p:cNvSpPr/>
          <p:nvPr/>
        </p:nvSpPr>
        <p:spPr>
          <a:xfrm>
            <a:off x="6397452" y="3043447"/>
            <a:ext cx="15288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>
                <a:latin typeface="Roboto"/>
                <a:ea typeface="Roboto"/>
                <a:cs typeface="Roboto"/>
                <a:sym typeface="Roboto"/>
              </a:rPr>
              <a:t>8 septembre :</a:t>
            </a:r>
          </a:p>
          <a:p>
            <a:r>
              <a:rPr lang="fr-FR" sz="1050" dirty="0">
                <a:latin typeface="Roboto"/>
                <a:ea typeface="Roboto"/>
                <a:cs typeface="Roboto"/>
                <a:sym typeface="Roboto"/>
              </a:rPr>
              <a:t>Fin de boucle de correction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9919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56" grpId="0" animBg="1"/>
      <p:bldP spid="61" grpId="0"/>
      <p:bldP spid="6" grpId="0" animBg="1"/>
      <p:bldP spid="64" grpId="0"/>
      <p:bldP spid="14" grpId="0"/>
      <p:bldP spid="95" grpId="0"/>
      <p:bldP spid="100" grpId="0" animBg="1"/>
      <p:bldP spid="102" grpId="0" animBg="1"/>
      <p:bldP spid="108" grpId="0" animBg="1"/>
      <p:bldP spid="110" grpId="0"/>
      <p:bldP spid="113" grpId="0"/>
      <p:bldP spid="114" grpId="0" animBg="1"/>
      <p:bldP spid="115" grpId="0"/>
      <p:bldP spid="116" grpId="0" animBg="1"/>
      <p:bldP spid="117" grpId="0" animBg="1"/>
      <p:bldP spid="119" grpId="0" animBg="1"/>
      <p:bldP spid="120" grpId="0"/>
      <p:bldP spid="90" grpId="0"/>
      <p:bldP spid="2" grpId="0"/>
      <p:bldP spid="3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 84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420613889"/>
              </p:ext>
            </p:extLst>
          </p:nvPr>
        </p:nvGraphicFramePr>
        <p:xfrm>
          <a:off x="263051" y="1924700"/>
          <a:ext cx="8497323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0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6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52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09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46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46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46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3217765" y="957692"/>
            <a:ext cx="1772056" cy="1099612"/>
            <a:chOff x="2829843" y="922913"/>
            <a:chExt cx="1772056" cy="1099612"/>
          </a:xfrm>
        </p:grpSpPr>
        <p:grpSp>
          <p:nvGrpSpPr>
            <p:cNvPr id="301" name="Google Shape;301;p22"/>
            <p:cNvGrpSpPr/>
            <p:nvPr/>
          </p:nvGrpSpPr>
          <p:grpSpPr>
            <a:xfrm>
              <a:off x="3216318" y="922913"/>
              <a:ext cx="1385581" cy="787278"/>
              <a:chOff x="1431738" y="3560850"/>
              <a:chExt cx="1385581" cy="787278"/>
            </a:xfrm>
          </p:grpSpPr>
          <p:sp>
            <p:nvSpPr>
              <p:cNvPr id="302" name="Google Shape;302;p22"/>
              <p:cNvSpPr txBox="1"/>
              <p:nvPr/>
            </p:nvSpPr>
            <p:spPr>
              <a:xfrm>
                <a:off x="1445719" y="3794028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Découverte des données IA et auto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3" name="Google Shape;303;p22"/>
              <p:cNvSpPr txBox="1"/>
              <p:nvPr/>
            </p:nvSpPr>
            <p:spPr>
              <a:xfrm>
                <a:off x="1431738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en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2</a:t>
                </a:r>
                <a:endParaRPr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4" name="Google Shape;304;p22"/>
            <p:cNvCxnSpPr/>
            <p:nvPr/>
          </p:nvCxnSpPr>
          <p:spPr>
            <a:xfrm rot="16200000">
              <a:off x="2583976" y="1399900"/>
              <a:ext cx="898800" cy="139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06" name="Google Shape;306;p22"/>
            <p:cNvGrpSpPr/>
            <p:nvPr/>
          </p:nvGrpSpPr>
          <p:grpSpPr>
            <a:xfrm>
              <a:off x="2829843" y="1742925"/>
              <a:ext cx="279600" cy="279600"/>
              <a:chOff x="1850010" y="2004400"/>
              <a:chExt cx="279600" cy="279600"/>
            </a:xfrm>
          </p:grpSpPr>
          <p:grpSp>
            <p:nvGrpSpPr>
              <p:cNvPr id="307" name="Google Shape;307;p22"/>
              <p:cNvGrpSpPr/>
              <p:nvPr/>
            </p:nvGrpSpPr>
            <p:grpSpPr>
              <a:xfrm>
                <a:off x="1850010" y="2004400"/>
                <a:ext cx="279600" cy="279600"/>
                <a:chOff x="1162485" y="2643400"/>
                <a:chExt cx="279600" cy="279600"/>
              </a:xfrm>
            </p:grpSpPr>
            <p:sp>
              <p:nvSpPr>
                <p:cNvPr id="305" name="Google Shape;305;p22"/>
                <p:cNvSpPr/>
                <p:nvPr/>
              </p:nvSpPr>
              <p:spPr>
                <a:xfrm>
                  <a:off x="116248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8" name="Google Shape;308;p22"/>
                <p:cNvSpPr/>
                <p:nvPr/>
              </p:nvSpPr>
              <p:spPr>
                <a:xfrm>
                  <a:off x="1210463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09" name="Google Shape;309;p22"/>
              <p:cNvSpPr/>
              <p:nvPr/>
            </p:nvSpPr>
            <p:spPr>
              <a:xfrm>
                <a:off x="1942438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0" name="Google Shape;320;p22"/>
          <p:cNvSpPr/>
          <p:nvPr/>
        </p:nvSpPr>
        <p:spPr>
          <a:xfrm>
            <a:off x="1062088" y="2852054"/>
            <a:ext cx="1731067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3227549" y="3071777"/>
            <a:ext cx="761424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M1  final</a:t>
            </a:r>
          </a:p>
        </p:txBody>
      </p:sp>
      <p:grpSp>
        <p:nvGrpSpPr>
          <p:cNvPr id="45" name="Google Shape;301;p22"/>
          <p:cNvGrpSpPr/>
          <p:nvPr/>
        </p:nvGrpSpPr>
        <p:grpSpPr>
          <a:xfrm>
            <a:off x="1647256" y="916975"/>
            <a:ext cx="1516222" cy="801900"/>
            <a:chOff x="892020" y="3560850"/>
            <a:chExt cx="1622580" cy="801900"/>
          </a:xfrm>
        </p:grpSpPr>
        <p:sp>
          <p:nvSpPr>
            <p:cNvPr id="46" name="Google Shape;302;p22"/>
            <p:cNvSpPr txBox="1"/>
            <p:nvPr/>
          </p:nvSpPr>
          <p:spPr>
            <a:xfrm>
              <a:off x="892020" y="3808650"/>
              <a:ext cx="122628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0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303;p22"/>
            <p:cNvSpPr txBox="1"/>
            <p:nvPr/>
          </p:nvSpPr>
          <p:spPr>
            <a:xfrm>
              <a:off x="1143000" y="3560850"/>
              <a:ext cx="13716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100"/>
              </a:pPr>
              <a:r>
                <a:rPr lang="en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Atelier 1</a:t>
              </a:r>
              <a:endParaRPr sz="16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8" name="Google Shape;304;p22"/>
          <p:cNvCxnSpPr>
            <a:endCxn id="47" idx="1"/>
          </p:cNvCxnSpPr>
          <p:nvPr/>
        </p:nvCxnSpPr>
        <p:spPr>
          <a:xfrm rot="5400000" flipH="1" flipV="1">
            <a:off x="1384726" y="1245841"/>
            <a:ext cx="702025" cy="292094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9" name="Google Shape;306;p22"/>
          <p:cNvGrpSpPr/>
          <p:nvPr/>
        </p:nvGrpSpPr>
        <p:grpSpPr>
          <a:xfrm>
            <a:off x="1463403" y="1742900"/>
            <a:ext cx="279600" cy="279600"/>
            <a:chOff x="1689600" y="2004400"/>
            <a:chExt cx="279600" cy="279600"/>
          </a:xfrm>
        </p:grpSpPr>
        <p:grpSp>
          <p:nvGrpSpPr>
            <p:cNvPr id="50" name="Google Shape;307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52" name="Google Shape;305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308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309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" name="Rectangle 60"/>
          <p:cNvSpPr/>
          <p:nvPr/>
        </p:nvSpPr>
        <p:spPr>
          <a:xfrm>
            <a:off x="1808658" y="3192105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FAA74D">
                    <a:lumMod val="75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35 JO</a:t>
            </a:r>
            <a:endParaRPr lang="fr-FR" dirty="0">
              <a:solidFill>
                <a:srgbClr val="FAA74D">
                  <a:lumMod val="75000"/>
                </a:srgb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84" name="Google Shape;313;p22"/>
          <p:cNvCxnSpPr/>
          <p:nvPr/>
        </p:nvCxnSpPr>
        <p:spPr>
          <a:xfrm rot="5400000">
            <a:off x="3147913" y="2695835"/>
            <a:ext cx="301244" cy="2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5" name="Google Shape;315;p22"/>
          <p:cNvGrpSpPr/>
          <p:nvPr/>
        </p:nvGrpSpPr>
        <p:grpSpPr>
          <a:xfrm>
            <a:off x="3158746" y="2306160"/>
            <a:ext cx="279600" cy="279600"/>
            <a:chOff x="1689600" y="2004400"/>
            <a:chExt cx="279600" cy="279600"/>
          </a:xfrm>
        </p:grpSpPr>
        <p:grpSp>
          <p:nvGrpSpPr>
            <p:cNvPr id="8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8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20978" y="2375947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100"/>
            </a:pPr>
            <a:r>
              <a:rPr lang="fr-FR" sz="16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800" b="1" dirty="0">
              <a:solidFill>
                <a:srgbClr val="DAD671">
                  <a:lumMod val="50000"/>
                </a:srgb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344757" y="3425251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4015664" y="3452388"/>
            <a:ext cx="798349" cy="2911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M1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3923629" y="3235747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4899619" y="3806622"/>
            <a:ext cx="1760342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M1  et création (Pi) M2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335276" y="4665617"/>
            <a:ext cx="957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Démarrage PI du 2018 une fois  le 2021 stabilisé</a:t>
            </a:r>
          </a:p>
        </p:txBody>
      </p:sp>
      <p:sp>
        <p:nvSpPr>
          <p:cNvPr id="114" name="Google Shape;321;p22"/>
          <p:cNvSpPr/>
          <p:nvPr/>
        </p:nvSpPr>
        <p:spPr>
          <a:xfrm>
            <a:off x="6835762" y="3946703"/>
            <a:ext cx="768576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993866" y="4243148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6" name="Google Shape;320;p22"/>
          <p:cNvSpPr/>
          <p:nvPr/>
        </p:nvSpPr>
        <p:spPr>
          <a:xfrm>
            <a:off x="7126018" y="4419328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 et M1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7561803" y="4039801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8190212" y="4673118"/>
            <a:ext cx="927595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268084" y="4289723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887196" y="4935346"/>
            <a:ext cx="5517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" y="2445810"/>
            <a:ext cx="1124316" cy="967308"/>
            <a:chOff x="143089" y="2431226"/>
            <a:chExt cx="1301607" cy="967308"/>
          </a:xfrm>
        </p:grpSpPr>
        <p:sp>
          <p:nvSpPr>
            <p:cNvPr id="44" name="Google Shape;319;p22"/>
            <p:cNvSpPr/>
            <p:nvPr/>
          </p:nvSpPr>
          <p:spPr>
            <a:xfrm>
              <a:off x="278441" y="2431226"/>
              <a:ext cx="1166255" cy="31504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Production OCS GE auto M1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1923" y="2767592"/>
              <a:ext cx="4523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20 JO</a:t>
              </a:r>
              <a:endParaRPr lang="fr-FR" dirty="0">
                <a:solidFill>
                  <a:srgbClr val="DAD671">
                    <a:lumMod val="50000"/>
                  </a:srgb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3089" y="2983036"/>
              <a:ext cx="88186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JO : jour ouvré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M1 : 2021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M2 : 2018</a:t>
              </a:r>
              <a:endParaRPr lang="fr-FR" sz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64944" y="4125501"/>
            <a:ext cx="7056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450190" y="2599203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b="1" dirty="0">
                <a:solidFill>
                  <a:srgbClr val="DAD671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algn="ctr"/>
            <a:r>
              <a:rPr lang="fr-FR" sz="800" b="1" dirty="0">
                <a:solidFill>
                  <a:srgbClr val="DAD671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algn="ctr"/>
            <a:r>
              <a:rPr lang="fr-FR" sz="800" b="1" dirty="0">
                <a:solidFill>
                  <a:srgbClr val="DAD671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21820" y="2557071"/>
            <a:ext cx="606255" cy="18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Recette 20%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445744" y="2622168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Recette 100%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1918424" y="2511566"/>
            <a:ext cx="0" cy="24929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473557" y="2428266"/>
            <a:ext cx="153439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PI M2 prévu à partir de septembre</a:t>
            </a:r>
            <a:endParaRPr lang="fr-FR" sz="700" dirty="0"/>
          </a:p>
        </p:txBody>
      </p: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84FBC120-F2DE-4CC1-8E2C-57EE76DAFD43}"/>
              </a:ext>
            </a:extLst>
          </p:cNvPr>
          <p:cNvGrpSpPr/>
          <p:nvPr/>
        </p:nvGrpSpPr>
        <p:grpSpPr>
          <a:xfrm>
            <a:off x="6726580" y="787047"/>
            <a:ext cx="1712483" cy="1121401"/>
            <a:chOff x="8377092" y="832767"/>
            <a:chExt cx="1712483" cy="1121401"/>
          </a:xfrm>
        </p:grpSpPr>
        <p:grpSp>
          <p:nvGrpSpPr>
            <p:cNvPr id="97" name="Google Shape;310;p22">
              <a:extLst>
                <a:ext uri="{FF2B5EF4-FFF2-40B4-BE49-F238E27FC236}">
                  <a16:creationId xmlns:a16="http://schemas.microsoft.com/office/drawing/2014/main" id="{5E2AF4D5-390A-4EF5-BD60-C847B87DBE02}"/>
                </a:ext>
              </a:extLst>
            </p:cNvPr>
            <p:cNvGrpSpPr/>
            <p:nvPr/>
          </p:nvGrpSpPr>
          <p:grpSpPr>
            <a:xfrm>
              <a:off x="8438045" y="832767"/>
              <a:ext cx="1612734" cy="544442"/>
              <a:chOff x="1978818" y="3560850"/>
              <a:chExt cx="1612734" cy="544442"/>
            </a:xfrm>
          </p:grpSpPr>
          <p:sp>
            <p:nvSpPr>
              <p:cNvPr id="104" name="Google Shape;311;p22">
                <a:extLst>
                  <a:ext uri="{FF2B5EF4-FFF2-40B4-BE49-F238E27FC236}">
                    <a16:creationId xmlns:a16="http://schemas.microsoft.com/office/drawing/2014/main" id="{70CFE623-FE7E-48DA-BD91-08DA7949DDCA}"/>
                  </a:ext>
                </a:extLst>
              </p:cNvPr>
              <p:cNvSpPr txBox="1"/>
              <p:nvPr/>
            </p:nvSpPr>
            <p:spPr>
              <a:xfrm>
                <a:off x="1978818" y="3724855"/>
                <a:ext cx="1371600" cy="380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</a:p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13/03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5" name="Google Shape;312;p22">
                <a:extLst>
                  <a:ext uri="{FF2B5EF4-FFF2-40B4-BE49-F238E27FC236}">
                    <a16:creationId xmlns:a16="http://schemas.microsoft.com/office/drawing/2014/main" id="{15DAF6F6-DDAE-4BC2-BD8A-B160017BC829}"/>
                  </a:ext>
                </a:extLst>
              </p:cNvPr>
              <p:cNvSpPr txBox="1"/>
              <p:nvPr/>
            </p:nvSpPr>
            <p:spPr>
              <a:xfrm flipH="1">
                <a:off x="2161697" y="3560850"/>
                <a:ext cx="1429855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fr-FR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régional</a:t>
                </a:r>
              </a:p>
            </p:txBody>
          </p:sp>
        </p:grpSp>
        <p:cxnSp>
          <p:nvCxnSpPr>
            <p:cNvPr id="98" name="Google Shape;313;p22">
              <a:extLst>
                <a:ext uri="{FF2B5EF4-FFF2-40B4-BE49-F238E27FC236}">
                  <a16:creationId xmlns:a16="http://schemas.microsoft.com/office/drawing/2014/main" id="{EAF7EC2F-DAFF-44DF-BBC7-EB3FEEA4095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612915" y="1327024"/>
              <a:ext cx="780638" cy="39924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99" name="Google Shape;315;p22">
              <a:extLst>
                <a:ext uri="{FF2B5EF4-FFF2-40B4-BE49-F238E27FC236}">
                  <a16:creationId xmlns:a16="http://schemas.microsoft.com/office/drawing/2014/main" id="{1F821F28-2279-4065-90C7-613AC49FF54F}"/>
                </a:ext>
              </a:extLst>
            </p:cNvPr>
            <p:cNvGrpSpPr/>
            <p:nvPr/>
          </p:nvGrpSpPr>
          <p:grpSpPr>
            <a:xfrm>
              <a:off x="8377092" y="1775646"/>
              <a:ext cx="1712483" cy="178522"/>
              <a:chOff x="1439820" y="2007653"/>
              <a:chExt cx="1712483" cy="178522"/>
            </a:xfrm>
          </p:grpSpPr>
          <p:sp>
            <p:nvSpPr>
              <p:cNvPr id="101" name="Google Shape;317;p22">
                <a:extLst>
                  <a:ext uri="{FF2B5EF4-FFF2-40B4-BE49-F238E27FC236}">
                    <a16:creationId xmlns:a16="http://schemas.microsoft.com/office/drawing/2014/main" id="{C98B1447-BCAF-42F0-8C76-56787BE77C91}"/>
                  </a:ext>
                </a:extLst>
              </p:cNvPr>
              <p:cNvSpPr/>
              <p:nvPr/>
            </p:nvSpPr>
            <p:spPr>
              <a:xfrm>
                <a:off x="2979203" y="2007653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318;p22">
                <a:extLst>
                  <a:ext uri="{FF2B5EF4-FFF2-40B4-BE49-F238E27FC236}">
                    <a16:creationId xmlns:a16="http://schemas.microsoft.com/office/drawing/2014/main" id="{521931AA-01C6-4848-BEEF-07F393535B2D}"/>
                  </a:ext>
                </a:extLst>
              </p:cNvPr>
              <p:cNvSpPr/>
              <p:nvPr/>
            </p:nvSpPr>
            <p:spPr>
              <a:xfrm>
                <a:off x="1439820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94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61" grpId="0"/>
      <p:bldP spid="14" grpId="0"/>
      <p:bldP spid="95" grpId="0"/>
      <p:bldP spid="100" grpId="0" animBg="1"/>
      <p:bldP spid="102" grpId="0" animBg="1"/>
      <p:bldP spid="108" grpId="0" animBg="1"/>
      <p:bldP spid="110" grpId="0"/>
      <p:bldP spid="114" grpId="0" animBg="1"/>
      <p:bldP spid="115" grpId="0"/>
      <p:bldP spid="116" grpId="0" animBg="1"/>
      <p:bldP spid="117" grpId="0" animBg="1"/>
      <p:bldP spid="119" grpId="0" animBg="1"/>
      <p:bldP spid="120" grpId="0"/>
      <p:bldP spid="90" grpId="0"/>
      <p:bldP spid="2" grpId="0"/>
      <p:bldP spid="92" grpId="0"/>
      <p:bldP spid="80" grpId="0" animBg="1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 06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2703279974"/>
              </p:ext>
            </p:extLst>
          </p:nvPr>
        </p:nvGraphicFramePr>
        <p:xfrm>
          <a:off x="244199" y="1924700"/>
          <a:ext cx="8631593" cy="47241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43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2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3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36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322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223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1644">
                  <a:extLst>
                    <a:ext uri="{9D8B030D-6E8A-4147-A177-3AD203B41FA5}">
                      <a16:colId xmlns:a16="http://schemas.microsoft.com/office/drawing/2014/main" val="25204908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Sep/</a:t>
                      </a:r>
                      <a:r>
                        <a:rPr lang="fr-FR" sz="9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r>
                        <a:rPr lang="fr-FR" sz="10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/</a:t>
                      </a:r>
                      <a:r>
                        <a:rPr lang="fr-FR" sz="10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lang="fr-FR" sz="10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 </a:t>
                      </a:r>
                      <a:r>
                        <a:rPr lang="fr-FR" sz="7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1878592" y="930245"/>
            <a:ext cx="1787706" cy="1099612"/>
            <a:chOff x="2829843" y="922913"/>
            <a:chExt cx="1787706" cy="1099612"/>
          </a:xfrm>
        </p:grpSpPr>
        <p:grpSp>
          <p:nvGrpSpPr>
            <p:cNvPr id="301" name="Google Shape;301;p22"/>
            <p:cNvGrpSpPr/>
            <p:nvPr/>
          </p:nvGrpSpPr>
          <p:grpSpPr>
            <a:xfrm>
              <a:off x="3230299" y="922913"/>
              <a:ext cx="1387250" cy="787278"/>
              <a:chOff x="1445719" y="3560850"/>
              <a:chExt cx="1387250" cy="787278"/>
            </a:xfrm>
          </p:grpSpPr>
          <p:sp>
            <p:nvSpPr>
              <p:cNvPr id="302" name="Google Shape;302;p22"/>
              <p:cNvSpPr txBox="1"/>
              <p:nvPr/>
            </p:nvSpPr>
            <p:spPr>
              <a:xfrm>
                <a:off x="1445719" y="3794028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Découverte des données IA et auto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3" name="Google Shape;303;p22"/>
              <p:cNvSpPr txBox="1"/>
              <p:nvPr/>
            </p:nvSpPr>
            <p:spPr>
              <a:xfrm>
                <a:off x="1461369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en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2</a:t>
                </a:r>
                <a:endParaRPr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4" name="Google Shape;304;p22"/>
            <p:cNvCxnSpPr/>
            <p:nvPr/>
          </p:nvCxnSpPr>
          <p:spPr>
            <a:xfrm rot="16200000">
              <a:off x="2583976" y="1399900"/>
              <a:ext cx="898800" cy="139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06" name="Google Shape;306;p22"/>
            <p:cNvGrpSpPr/>
            <p:nvPr/>
          </p:nvGrpSpPr>
          <p:grpSpPr>
            <a:xfrm>
              <a:off x="2829843" y="1742925"/>
              <a:ext cx="279600" cy="279600"/>
              <a:chOff x="1850010" y="2004400"/>
              <a:chExt cx="279600" cy="279600"/>
            </a:xfrm>
          </p:grpSpPr>
          <p:grpSp>
            <p:nvGrpSpPr>
              <p:cNvPr id="307" name="Google Shape;307;p22"/>
              <p:cNvGrpSpPr/>
              <p:nvPr/>
            </p:nvGrpSpPr>
            <p:grpSpPr>
              <a:xfrm>
                <a:off x="1850010" y="2004400"/>
                <a:ext cx="279600" cy="279600"/>
                <a:chOff x="1162485" y="2643400"/>
                <a:chExt cx="279600" cy="279600"/>
              </a:xfrm>
            </p:grpSpPr>
            <p:sp>
              <p:nvSpPr>
                <p:cNvPr id="305" name="Google Shape;305;p22"/>
                <p:cNvSpPr/>
                <p:nvPr/>
              </p:nvSpPr>
              <p:spPr>
                <a:xfrm>
                  <a:off x="116248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8" name="Google Shape;308;p22"/>
                <p:cNvSpPr/>
                <p:nvPr/>
              </p:nvSpPr>
              <p:spPr>
                <a:xfrm>
                  <a:off x="1210463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09" name="Google Shape;309;p22"/>
              <p:cNvSpPr/>
              <p:nvPr/>
            </p:nvSpPr>
            <p:spPr>
              <a:xfrm>
                <a:off x="1942438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0" name="Groupe 9"/>
          <p:cNvGrpSpPr/>
          <p:nvPr/>
        </p:nvGrpSpPr>
        <p:grpSpPr>
          <a:xfrm>
            <a:off x="7428191" y="784107"/>
            <a:ext cx="1518937" cy="1212016"/>
            <a:chOff x="5314145" y="810297"/>
            <a:chExt cx="1518937" cy="1212016"/>
          </a:xfrm>
        </p:grpSpPr>
        <p:grpSp>
          <p:nvGrpSpPr>
            <p:cNvPr id="310" name="Google Shape;310;p22"/>
            <p:cNvGrpSpPr/>
            <p:nvPr/>
          </p:nvGrpSpPr>
          <p:grpSpPr>
            <a:xfrm>
              <a:off x="5314145" y="810297"/>
              <a:ext cx="1518937" cy="728811"/>
              <a:chOff x="457355" y="3454172"/>
              <a:chExt cx="1518937" cy="728811"/>
            </a:xfrm>
          </p:grpSpPr>
          <p:sp>
            <p:nvSpPr>
              <p:cNvPr id="311" name="Google Shape;311;p22"/>
              <p:cNvSpPr txBox="1"/>
              <p:nvPr/>
            </p:nvSpPr>
            <p:spPr>
              <a:xfrm>
                <a:off x="457355" y="3628883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8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8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2" name="Google Shape;312;p22"/>
              <p:cNvSpPr txBox="1"/>
              <p:nvPr/>
            </p:nvSpPr>
            <p:spPr>
              <a:xfrm>
                <a:off x="604692" y="3454172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endPara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13" name="Google Shape;313;p22"/>
            <p:cNvCxnSpPr/>
            <p:nvPr/>
          </p:nvCxnSpPr>
          <p:spPr>
            <a:xfrm rot="16200000" flipV="1">
              <a:off x="6108819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5" name="Google Shape;315;p22"/>
            <p:cNvGrpSpPr/>
            <p:nvPr/>
          </p:nvGrpSpPr>
          <p:grpSpPr>
            <a:xfrm>
              <a:off x="6424225" y="1742713"/>
              <a:ext cx="279600" cy="279600"/>
              <a:chOff x="1144206" y="2004400"/>
              <a:chExt cx="279600" cy="279600"/>
            </a:xfrm>
          </p:grpSpPr>
          <p:grpSp>
            <p:nvGrpSpPr>
              <p:cNvPr id="316" name="Google Shape;316;p22"/>
              <p:cNvGrpSpPr/>
              <p:nvPr/>
            </p:nvGrpSpPr>
            <p:grpSpPr>
              <a:xfrm>
                <a:off x="1144206" y="2004400"/>
                <a:ext cx="279600" cy="279600"/>
                <a:chOff x="456681" y="2643400"/>
                <a:chExt cx="279600" cy="279600"/>
              </a:xfrm>
            </p:grpSpPr>
            <p:sp>
              <p:nvSpPr>
                <p:cNvPr id="314" name="Google Shape;314;p22"/>
                <p:cNvSpPr/>
                <p:nvPr/>
              </p:nvSpPr>
              <p:spPr>
                <a:xfrm>
                  <a:off x="456681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7" name="Google Shape;317;p22"/>
                <p:cNvSpPr/>
                <p:nvPr/>
              </p:nvSpPr>
              <p:spPr>
                <a:xfrm>
                  <a:off x="510006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18" name="Google Shape;318;p22"/>
              <p:cNvSpPr/>
              <p:nvPr/>
            </p:nvSpPr>
            <p:spPr>
              <a:xfrm>
                <a:off x="1241981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0" name="Google Shape;320;p22"/>
          <p:cNvSpPr/>
          <p:nvPr/>
        </p:nvSpPr>
        <p:spPr>
          <a:xfrm>
            <a:off x="1074066" y="2782176"/>
            <a:ext cx="1549327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2837965" y="3073306"/>
            <a:ext cx="761424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M1  final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75012" y="939457"/>
            <a:ext cx="2051723" cy="1073398"/>
            <a:chOff x="542040" y="944319"/>
            <a:chExt cx="2051723" cy="1073398"/>
          </a:xfrm>
        </p:grpSpPr>
        <p:grpSp>
          <p:nvGrpSpPr>
            <p:cNvPr id="45" name="Google Shape;301;p22"/>
            <p:cNvGrpSpPr/>
            <p:nvPr/>
          </p:nvGrpSpPr>
          <p:grpSpPr>
            <a:xfrm>
              <a:off x="839021" y="944319"/>
              <a:ext cx="1754742" cy="791323"/>
              <a:chOff x="636769" y="3560850"/>
              <a:chExt cx="1877831" cy="791323"/>
            </a:xfrm>
          </p:grpSpPr>
          <p:sp>
            <p:nvSpPr>
              <p:cNvPr id="46" name="Google Shape;302;p22"/>
              <p:cNvSpPr txBox="1"/>
              <p:nvPr/>
            </p:nvSpPr>
            <p:spPr>
              <a:xfrm>
                <a:off x="636769" y="3798073"/>
                <a:ext cx="1560806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Réunion d’information sur l’OCS GE 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" name="Google Shape;303;p22"/>
              <p:cNvSpPr txBox="1"/>
              <p:nvPr/>
            </p:nvSpPr>
            <p:spPr>
              <a:xfrm>
                <a:off x="1143000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en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1</a:t>
                </a:r>
                <a:endParaRPr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48" name="Google Shape;304;p22"/>
            <p:cNvCxnSpPr/>
            <p:nvPr/>
          </p:nvCxnSpPr>
          <p:spPr>
            <a:xfrm rot="5400000" flipH="1" flipV="1">
              <a:off x="629344" y="1100067"/>
              <a:ext cx="702025" cy="59688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49" name="Google Shape;306;p22"/>
            <p:cNvGrpSpPr/>
            <p:nvPr/>
          </p:nvGrpSpPr>
          <p:grpSpPr>
            <a:xfrm>
              <a:off x="542040" y="1738117"/>
              <a:ext cx="279600" cy="279600"/>
              <a:chOff x="1689600" y="2004400"/>
              <a:chExt cx="279600" cy="279600"/>
            </a:xfrm>
          </p:grpSpPr>
          <p:grpSp>
            <p:nvGrpSpPr>
              <p:cNvPr id="50" name="Google Shape;307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52" name="Google Shape;305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Google Shape;308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1" name="Google Shape;309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401435" y="2367603"/>
            <a:ext cx="332570" cy="542662"/>
            <a:chOff x="3671070" y="2304722"/>
            <a:chExt cx="332570" cy="542662"/>
          </a:xfrm>
        </p:grpSpPr>
        <p:cxnSp>
          <p:nvCxnSpPr>
            <p:cNvPr id="84" name="Google Shape;313;p22"/>
            <p:cNvCxnSpPr>
              <a:stCxn id="88" idx="4"/>
            </p:cNvCxnSpPr>
            <p:nvPr/>
          </p:nvCxnSpPr>
          <p:spPr>
            <a:xfrm rot="16200000" flipH="1">
              <a:off x="3775724" y="2619467"/>
              <a:ext cx="263062" cy="192771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85" name="Google Shape;315;p22"/>
            <p:cNvGrpSpPr/>
            <p:nvPr/>
          </p:nvGrpSpPr>
          <p:grpSpPr>
            <a:xfrm>
              <a:off x="3671070" y="2304722"/>
              <a:ext cx="279600" cy="279600"/>
              <a:chOff x="1689600" y="2004400"/>
              <a:chExt cx="279600" cy="279600"/>
            </a:xfrm>
          </p:grpSpPr>
          <p:grpSp>
            <p:nvGrpSpPr>
              <p:cNvPr id="86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88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7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5" name="Rectangle 94"/>
          <p:cNvSpPr/>
          <p:nvPr/>
        </p:nvSpPr>
        <p:spPr>
          <a:xfrm>
            <a:off x="2967613" y="3390290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3618882" y="3502829"/>
            <a:ext cx="1760408" cy="2911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M1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3564961" y="3270690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5473463" y="3818997"/>
            <a:ext cx="1059775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M1  et création (Pi) M2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254354" y="4665617"/>
            <a:ext cx="957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Démarrage PI du 2018 une fois  le 2021 stabilisé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785619" y="4182001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FAA74D">
                    <a:lumMod val="75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rgbClr val="FAA74D">
                  <a:lumMod val="75000"/>
                </a:srgbClr>
              </a:solidFill>
            </a:endParaRPr>
          </a:p>
        </p:txBody>
      </p:sp>
      <p:sp>
        <p:nvSpPr>
          <p:cNvPr id="114" name="Google Shape;321;p22"/>
          <p:cNvSpPr/>
          <p:nvPr/>
        </p:nvSpPr>
        <p:spPr>
          <a:xfrm>
            <a:off x="6505862" y="4020434"/>
            <a:ext cx="768576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635007" y="4363838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6" name="Google Shape;320;p22"/>
          <p:cNvSpPr/>
          <p:nvPr/>
        </p:nvSpPr>
        <p:spPr>
          <a:xfrm>
            <a:off x="7009814" y="4334089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 et M1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7231903" y="411353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8063748" y="4711863"/>
            <a:ext cx="927595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121937" y="4328468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231985" y="4974091"/>
            <a:ext cx="5517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" y="2402497"/>
            <a:ext cx="1173560" cy="1010621"/>
            <a:chOff x="143089" y="2387913"/>
            <a:chExt cx="1358618" cy="1010621"/>
          </a:xfrm>
        </p:grpSpPr>
        <p:sp>
          <p:nvSpPr>
            <p:cNvPr id="44" name="Google Shape;319;p22"/>
            <p:cNvSpPr/>
            <p:nvPr/>
          </p:nvSpPr>
          <p:spPr>
            <a:xfrm>
              <a:off x="376087" y="2387913"/>
              <a:ext cx="1125620" cy="31504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Production OCS GE auto M1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1923" y="2767592"/>
              <a:ext cx="4523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20 JO</a:t>
              </a:r>
              <a:endParaRPr lang="fr-FR" dirty="0">
                <a:solidFill>
                  <a:srgbClr val="DAD671">
                    <a:lumMod val="50000"/>
                  </a:srgb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3089" y="2983036"/>
              <a:ext cx="88186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JO : jour ouvré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M1 : 2020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M2 : 2017</a:t>
              </a:r>
              <a:endParaRPr lang="fr-FR" sz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29822" y="2631770"/>
            <a:ext cx="56938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Recette 100%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0972" y="3557265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 M2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681035" y="2377567"/>
            <a:ext cx="1067921" cy="748384"/>
            <a:chOff x="3714602" y="2329833"/>
            <a:chExt cx="1067921" cy="748384"/>
          </a:xfrm>
        </p:grpSpPr>
        <p:sp>
          <p:nvSpPr>
            <p:cNvPr id="14" name="Rectangle 13"/>
            <p:cNvSpPr/>
            <p:nvPr/>
          </p:nvSpPr>
          <p:spPr>
            <a:xfrm>
              <a:off x="3757558" y="2329833"/>
              <a:ext cx="9893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ts val="1100"/>
              </a:pPr>
              <a:r>
                <a:rPr lang="fr-FR" sz="1600" b="1" dirty="0">
                  <a:solidFill>
                    <a:srgbClr val="DAD671">
                      <a:lumMod val="50000"/>
                    </a:srgb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Formation</a:t>
              </a:r>
              <a:endParaRPr lang="fr-FR" sz="18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714602" y="2616552"/>
              <a:ext cx="1067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OCS GE</a:t>
              </a:r>
            </a:p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&amp;</a:t>
              </a:r>
            </a:p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Espace collaboratif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322780" y="2631540"/>
            <a:ext cx="53412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Recette 20%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517576" y="4363838"/>
            <a:ext cx="102614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20% M2 refusé</a:t>
            </a:r>
            <a:endParaRPr lang="fr-FR" sz="700" dirty="0"/>
          </a:p>
        </p:txBody>
      </p:sp>
      <p:sp>
        <p:nvSpPr>
          <p:cNvPr id="94" name="Rectangle 93"/>
          <p:cNvSpPr/>
          <p:nvPr/>
        </p:nvSpPr>
        <p:spPr>
          <a:xfrm>
            <a:off x="1717675" y="3120730"/>
            <a:ext cx="95250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100% M1 V1 et v2 refusées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013823" y="3882055"/>
            <a:ext cx="1026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100% M1 refusé X2 (v1 et v2), V3=OK</a:t>
            </a:r>
            <a:endParaRPr lang="fr-FR" sz="7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10CF952-96BD-49D8-AADD-2A5CEB5F4F16}"/>
              </a:ext>
            </a:extLst>
          </p:cNvPr>
          <p:cNvSpPr/>
          <p:nvPr/>
        </p:nvSpPr>
        <p:spPr>
          <a:xfrm>
            <a:off x="6517192" y="2518228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Livraison M2</a:t>
            </a:r>
          </a:p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Estimée le 12/03</a:t>
            </a:r>
          </a:p>
        </p:txBody>
      </p:sp>
      <p:cxnSp>
        <p:nvCxnSpPr>
          <p:cNvPr id="98" name="Google Shape;313;p22">
            <a:extLst>
              <a:ext uri="{FF2B5EF4-FFF2-40B4-BE49-F238E27FC236}">
                <a16:creationId xmlns:a16="http://schemas.microsoft.com/office/drawing/2014/main" id="{6E7A87CB-C823-48F8-AC4C-6B1CE4F977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08167" y="3212924"/>
            <a:ext cx="1532413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F5EE4261-264B-4684-B2D6-FC939F816DED}"/>
              </a:ext>
            </a:extLst>
          </p:cNvPr>
          <p:cNvGrpSpPr/>
          <p:nvPr/>
        </p:nvGrpSpPr>
        <p:grpSpPr>
          <a:xfrm>
            <a:off x="4911989" y="762228"/>
            <a:ext cx="1712483" cy="1121401"/>
            <a:chOff x="8377092" y="832767"/>
            <a:chExt cx="1712483" cy="1121401"/>
          </a:xfrm>
        </p:grpSpPr>
        <p:grpSp>
          <p:nvGrpSpPr>
            <p:cNvPr id="101" name="Google Shape;310;p22">
              <a:extLst>
                <a:ext uri="{FF2B5EF4-FFF2-40B4-BE49-F238E27FC236}">
                  <a16:creationId xmlns:a16="http://schemas.microsoft.com/office/drawing/2014/main" id="{CD1BD64D-160C-4A35-B383-9A1D2A3F5807}"/>
                </a:ext>
              </a:extLst>
            </p:cNvPr>
            <p:cNvGrpSpPr/>
            <p:nvPr/>
          </p:nvGrpSpPr>
          <p:grpSpPr>
            <a:xfrm>
              <a:off x="8438045" y="832767"/>
              <a:ext cx="1612734" cy="544442"/>
              <a:chOff x="1978818" y="3560850"/>
              <a:chExt cx="1612734" cy="544442"/>
            </a:xfrm>
          </p:grpSpPr>
          <p:sp>
            <p:nvSpPr>
              <p:cNvPr id="111" name="Google Shape;311;p22">
                <a:extLst>
                  <a:ext uri="{FF2B5EF4-FFF2-40B4-BE49-F238E27FC236}">
                    <a16:creationId xmlns:a16="http://schemas.microsoft.com/office/drawing/2014/main" id="{20E95E27-F5CD-4552-8AB7-751457A4B5B8}"/>
                  </a:ext>
                </a:extLst>
              </p:cNvPr>
              <p:cNvSpPr txBox="1"/>
              <p:nvPr/>
            </p:nvSpPr>
            <p:spPr>
              <a:xfrm>
                <a:off x="1978818" y="3724855"/>
                <a:ext cx="1371600" cy="380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</a:p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13/03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" name="Google Shape;312;p22">
                <a:extLst>
                  <a:ext uri="{FF2B5EF4-FFF2-40B4-BE49-F238E27FC236}">
                    <a16:creationId xmlns:a16="http://schemas.microsoft.com/office/drawing/2014/main" id="{03323C38-9C34-4DBF-9996-C8F6093D54B6}"/>
                  </a:ext>
                </a:extLst>
              </p:cNvPr>
              <p:cNvSpPr txBox="1"/>
              <p:nvPr/>
            </p:nvSpPr>
            <p:spPr>
              <a:xfrm flipH="1">
                <a:off x="2161697" y="3560850"/>
                <a:ext cx="1429855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fr-FR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régional</a:t>
                </a:r>
              </a:p>
            </p:txBody>
          </p:sp>
        </p:grpSp>
        <p:cxnSp>
          <p:nvCxnSpPr>
            <p:cNvPr id="103" name="Google Shape;313;p22">
              <a:extLst>
                <a:ext uri="{FF2B5EF4-FFF2-40B4-BE49-F238E27FC236}">
                  <a16:creationId xmlns:a16="http://schemas.microsoft.com/office/drawing/2014/main" id="{91A606C7-9223-4B3F-816A-0AE47BB60D4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612915" y="1327024"/>
              <a:ext cx="780638" cy="39924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04" name="Google Shape;315;p22">
              <a:extLst>
                <a:ext uri="{FF2B5EF4-FFF2-40B4-BE49-F238E27FC236}">
                  <a16:creationId xmlns:a16="http://schemas.microsoft.com/office/drawing/2014/main" id="{8D347257-E49E-45FB-9F56-99FB61874898}"/>
                </a:ext>
              </a:extLst>
            </p:cNvPr>
            <p:cNvGrpSpPr/>
            <p:nvPr/>
          </p:nvGrpSpPr>
          <p:grpSpPr>
            <a:xfrm>
              <a:off x="8377092" y="1775646"/>
              <a:ext cx="1712483" cy="178522"/>
              <a:chOff x="1439820" y="2007653"/>
              <a:chExt cx="1712483" cy="178522"/>
            </a:xfrm>
          </p:grpSpPr>
          <p:sp>
            <p:nvSpPr>
              <p:cNvPr id="109" name="Google Shape;317;p22">
                <a:extLst>
                  <a:ext uri="{FF2B5EF4-FFF2-40B4-BE49-F238E27FC236}">
                    <a16:creationId xmlns:a16="http://schemas.microsoft.com/office/drawing/2014/main" id="{42B452FC-D547-4629-A08C-4A61FE8129C5}"/>
                  </a:ext>
                </a:extLst>
              </p:cNvPr>
              <p:cNvSpPr/>
              <p:nvPr/>
            </p:nvSpPr>
            <p:spPr>
              <a:xfrm>
                <a:off x="2979203" y="2007653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318;p22">
                <a:extLst>
                  <a:ext uri="{FF2B5EF4-FFF2-40B4-BE49-F238E27FC236}">
                    <a16:creationId xmlns:a16="http://schemas.microsoft.com/office/drawing/2014/main" id="{D09872B3-9123-4879-A8A5-43233FE6E5BA}"/>
                  </a:ext>
                </a:extLst>
              </p:cNvPr>
              <p:cNvSpPr/>
              <p:nvPr/>
            </p:nvSpPr>
            <p:spPr>
              <a:xfrm>
                <a:off x="1439820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49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95" grpId="0"/>
      <p:bldP spid="100" grpId="0" animBg="1"/>
      <p:bldP spid="102" grpId="0" animBg="1"/>
      <p:bldP spid="108" grpId="0" animBg="1"/>
      <p:bldP spid="110" grpId="0"/>
      <p:bldP spid="113" grpId="0"/>
      <p:bldP spid="114" grpId="0" animBg="1"/>
      <p:bldP spid="115" grpId="0"/>
      <p:bldP spid="116" grpId="0" animBg="1"/>
      <p:bldP spid="117" grpId="0" animBg="1"/>
      <p:bldP spid="119" grpId="0" animBg="1"/>
      <p:bldP spid="120" grpId="0"/>
      <p:bldP spid="90" grpId="0"/>
      <p:bldP spid="2" grpId="0"/>
      <p:bldP spid="3" grpId="0"/>
      <p:bldP spid="80" grpId="0"/>
      <p:bldP spid="94" grpId="0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 04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4057384701"/>
              </p:ext>
            </p:extLst>
          </p:nvPr>
        </p:nvGraphicFramePr>
        <p:xfrm>
          <a:off x="244199" y="1853260"/>
          <a:ext cx="8523283" cy="51813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1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5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1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3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43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2267200" y="854556"/>
            <a:ext cx="1772056" cy="1099612"/>
            <a:chOff x="2829843" y="922913"/>
            <a:chExt cx="1772056" cy="1099612"/>
          </a:xfrm>
        </p:grpSpPr>
        <p:grpSp>
          <p:nvGrpSpPr>
            <p:cNvPr id="301" name="Google Shape;301;p22"/>
            <p:cNvGrpSpPr/>
            <p:nvPr/>
          </p:nvGrpSpPr>
          <p:grpSpPr>
            <a:xfrm>
              <a:off x="3216318" y="922913"/>
              <a:ext cx="1385581" cy="787278"/>
              <a:chOff x="1431738" y="3560850"/>
              <a:chExt cx="1385581" cy="787278"/>
            </a:xfrm>
          </p:grpSpPr>
          <p:sp>
            <p:nvSpPr>
              <p:cNvPr id="302" name="Google Shape;302;p22"/>
              <p:cNvSpPr txBox="1"/>
              <p:nvPr/>
            </p:nvSpPr>
            <p:spPr>
              <a:xfrm>
                <a:off x="1445719" y="3794028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Présentation de l’OCS GE </a:t>
                </a:r>
              </a:p>
            </p:txBody>
          </p:sp>
          <p:sp>
            <p:nvSpPr>
              <p:cNvPr id="303" name="Google Shape;303;p22"/>
              <p:cNvSpPr txBox="1"/>
              <p:nvPr/>
            </p:nvSpPr>
            <p:spPr>
              <a:xfrm>
                <a:off x="1431738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endParaRPr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4" name="Google Shape;304;p22"/>
            <p:cNvCxnSpPr/>
            <p:nvPr/>
          </p:nvCxnSpPr>
          <p:spPr>
            <a:xfrm rot="16200000">
              <a:off x="2583976" y="1399900"/>
              <a:ext cx="898800" cy="139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06" name="Google Shape;306;p22"/>
            <p:cNvGrpSpPr/>
            <p:nvPr/>
          </p:nvGrpSpPr>
          <p:grpSpPr>
            <a:xfrm>
              <a:off x="2829843" y="1742925"/>
              <a:ext cx="279600" cy="279600"/>
              <a:chOff x="1850010" y="2004400"/>
              <a:chExt cx="279600" cy="279600"/>
            </a:xfrm>
          </p:grpSpPr>
          <p:grpSp>
            <p:nvGrpSpPr>
              <p:cNvPr id="307" name="Google Shape;307;p22"/>
              <p:cNvGrpSpPr/>
              <p:nvPr/>
            </p:nvGrpSpPr>
            <p:grpSpPr>
              <a:xfrm>
                <a:off x="1850010" y="2004400"/>
                <a:ext cx="279600" cy="279600"/>
                <a:chOff x="1162485" y="2643400"/>
                <a:chExt cx="279600" cy="279600"/>
              </a:xfrm>
            </p:grpSpPr>
            <p:sp>
              <p:nvSpPr>
                <p:cNvPr id="305" name="Google Shape;305;p22"/>
                <p:cNvSpPr/>
                <p:nvPr/>
              </p:nvSpPr>
              <p:spPr>
                <a:xfrm>
                  <a:off x="116248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8" name="Google Shape;308;p22"/>
                <p:cNvSpPr/>
                <p:nvPr/>
              </p:nvSpPr>
              <p:spPr>
                <a:xfrm>
                  <a:off x="1210463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09" name="Google Shape;309;p22"/>
              <p:cNvSpPr/>
              <p:nvPr/>
            </p:nvSpPr>
            <p:spPr>
              <a:xfrm>
                <a:off x="1942438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0" name="Google Shape;320;p22"/>
          <p:cNvSpPr/>
          <p:nvPr/>
        </p:nvSpPr>
        <p:spPr>
          <a:xfrm>
            <a:off x="1124318" y="2786694"/>
            <a:ext cx="1653111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3922344" y="3069548"/>
            <a:ext cx="761424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M1  final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48134" y="3090170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FAA74D">
                    <a:lumMod val="75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35 JO</a:t>
            </a:r>
            <a:endParaRPr lang="fr-FR" dirty="0">
              <a:solidFill>
                <a:srgbClr val="FAA74D">
                  <a:lumMod val="75000"/>
                </a:srgb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275952" y="832767"/>
            <a:ext cx="1486783" cy="1219226"/>
            <a:chOff x="7134142" y="832767"/>
            <a:chExt cx="1486783" cy="1219226"/>
          </a:xfrm>
        </p:grpSpPr>
        <p:grpSp>
          <p:nvGrpSpPr>
            <p:cNvPr id="65" name="Google Shape;310;p22"/>
            <p:cNvGrpSpPr/>
            <p:nvPr/>
          </p:nvGrpSpPr>
          <p:grpSpPr>
            <a:xfrm>
              <a:off x="7134142" y="832767"/>
              <a:ext cx="1486783" cy="747929"/>
              <a:chOff x="674915" y="3560850"/>
              <a:chExt cx="1486783" cy="747929"/>
            </a:xfrm>
          </p:grpSpPr>
          <p:sp>
            <p:nvSpPr>
              <p:cNvPr id="66" name="Google Shape;311;p22"/>
              <p:cNvSpPr txBox="1"/>
              <p:nvPr/>
            </p:nvSpPr>
            <p:spPr>
              <a:xfrm>
                <a:off x="674915" y="3754679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8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</a:p>
            </p:txBody>
          </p:sp>
          <p:sp>
            <p:nvSpPr>
              <p:cNvPr id="67" name="Google Shape;312;p22"/>
              <p:cNvSpPr txBox="1"/>
              <p:nvPr/>
            </p:nvSpPr>
            <p:spPr>
              <a:xfrm>
                <a:off x="790098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endPara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68" name="Google Shape;313;p22"/>
            <p:cNvCxnSpPr/>
            <p:nvPr/>
          </p:nvCxnSpPr>
          <p:spPr>
            <a:xfrm rot="16200000" flipV="1">
              <a:off x="7915759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69" name="Google Shape;315;p22"/>
            <p:cNvGrpSpPr/>
            <p:nvPr/>
          </p:nvGrpSpPr>
          <p:grpSpPr>
            <a:xfrm>
              <a:off x="8273970" y="1772393"/>
              <a:ext cx="279600" cy="279600"/>
              <a:chOff x="1336698" y="2004400"/>
              <a:chExt cx="279600" cy="279600"/>
            </a:xfrm>
          </p:grpSpPr>
          <p:grpSp>
            <p:nvGrpSpPr>
              <p:cNvPr id="70" name="Google Shape;316;p22"/>
              <p:cNvGrpSpPr/>
              <p:nvPr/>
            </p:nvGrpSpPr>
            <p:grpSpPr>
              <a:xfrm>
                <a:off x="1336698" y="2004400"/>
                <a:ext cx="279600" cy="279600"/>
                <a:chOff x="649173" y="2643400"/>
                <a:chExt cx="279600" cy="279600"/>
              </a:xfrm>
            </p:grpSpPr>
            <p:sp>
              <p:nvSpPr>
                <p:cNvPr id="72" name="Google Shape;314;p22"/>
                <p:cNvSpPr/>
                <p:nvPr/>
              </p:nvSpPr>
              <p:spPr>
                <a:xfrm>
                  <a:off x="649173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317;p22"/>
                <p:cNvSpPr/>
                <p:nvPr/>
              </p:nvSpPr>
              <p:spPr>
                <a:xfrm>
                  <a:off x="707845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1" name="Google Shape;318;p22"/>
              <p:cNvSpPr/>
              <p:nvPr/>
            </p:nvSpPr>
            <p:spPr>
              <a:xfrm>
                <a:off x="1439820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4039552" y="3423022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4456697" y="3450159"/>
            <a:ext cx="729674" cy="2911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M1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4618424" y="3233518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5091206" y="3741290"/>
            <a:ext cx="1432332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M1  et création (Pi) M2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104259" y="4665617"/>
            <a:ext cx="957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Démarrage PI du 2018 une fois  le 2021 stabilisé</a:t>
            </a:r>
          </a:p>
        </p:txBody>
      </p:sp>
      <p:sp>
        <p:nvSpPr>
          <p:cNvPr id="114" name="Google Shape;321;p22"/>
          <p:cNvSpPr/>
          <p:nvPr/>
        </p:nvSpPr>
        <p:spPr>
          <a:xfrm>
            <a:off x="6575583" y="3902219"/>
            <a:ext cx="768576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733687" y="4256330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6" name="Google Shape;320;p22"/>
          <p:cNvSpPr/>
          <p:nvPr/>
        </p:nvSpPr>
        <p:spPr>
          <a:xfrm>
            <a:off x="6789978" y="4419328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 et M1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7301624" y="3995317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7935124" y="4673118"/>
            <a:ext cx="900815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884728" y="4289723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887196" y="4935346"/>
            <a:ext cx="5517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" y="2445810"/>
            <a:ext cx="1124316" cy="967308"/>
            <a:chOff x="143089" y="2431226"/>
            <a:chExt cx="1301607" cy="967308"/>
          </a:xfrm>
        </p:grpSpPr>
        <p:sp>
          <p:nvSpPr>
            <p:cNvPr id="44" name="Google Shape;319;p22"/>
            <p:cNvSpPr/>
            <p:nvPr/>
          </p:nvSpPr>
          <p:spPr>
            <a:xfrm>
              <a:off x="278441" y="2431226"/>
              <a:ext cx="1166255" cy="31504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Production OCS GE auto M1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1923" y="2767592"/>
              <a:ext cx="4523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20 JO</a:t>
              </a:r>
              <a:endParaRPr lang="fr-FR" dirty="0">
                <a:solidFill>
                  <a:srgbClr val="DAD671">
                    <a:lumMod val="50000"/>
                  </a:srgb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3089" y="2983036"/>
              <a:ext cx="88186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JO : jour ouvré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M1 : 2021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M2 : 2018</a:t>
              </a:r>
              <a:endParaRPr lang="fr-FR" sz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019702" y="2786694"/>
            <a:ext cx="15295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Signalements traités le 17/01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1176" y="3557265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 M2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712375" y="2296087"/>
            <a:ext cx="1254200" cy="701533"/>
            <a:chOff x="3468885" y="2359335"/>
            <a:chExt cx="1254200" cy="701533"/>
          </a:xfrm>
        </p:grpSpPr>
        <p:cxnSp>
          <p:nvCxnSpPr>
            <p:cNvPr id="84" name="Google Shape;313;p22"/>
            <p:cNvCxnSpPr>
              <a:stCxn id="88" idx="4"/>
            </p:cNvCxnSpPr>
            <p:nvPr/>
          </p:nvCxnSpPr>
          <p:spPr>
            <a:xfrm rot="5400000">
              <a:off x="3458052" y="2789546"/>
              <a:ext cx="301244" cy="23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85" name="Google Shape;315;p22"/>
            <p:cNvGrpSpPr/>
            <p:nvPr/>
          </p:nvGrpSpPr>
          <p:grpSpPr>
            <a:xfrm>
              <a:off x="3468885" y="2359335"/>
              <a:ext cx="279600" cy="279600"/>
              <a:chOff x="1689600" y="2004400"/>
              <a:chExt cx="279600" cy="279600"/>
            </a:xfrm>
          </p:grpSpPr>
          <p:grpSp>
            <p:nvGrpSpPr>
              <p:cNvPr id="86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88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7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725952" y="2363868"/>
              <a:ext cx="9893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ts val="1100"/>
              </a:pPr>
              <a:r>
                <a:rPr lang="fr-FR" sz="1600" b="1" dirty="0">
                  <a:solidFill>
                    <a:srgbClr val="DAD671">
                      <a:lumMod val="50000"/>
                    </a:srgb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Formation</a:t>
              </a:r>
              <a:endParaRPr lang="fr-FR" sz="18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655164" y="2599203"/>
              <a:ext cx="1067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OCS GE</a:t>
              </a:r>
            </a:p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&amp;</a:t>
              </a:r>
            </a:p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Espace collaboratif</a:t>
              </a:r>
            </a:p>
          </p:txBody>
        </p:sp>
      </p:grpSp>
      <p:cxnSp>
        <p:nvCxnSpPr>
          <p:cNvPr id="93" name="Google Shape;313;p22"/>
          <p:cNvCxnSpPr/>
          <p:nvPr/>
        </p:nvCxnSpPr>
        <p:spPr>
          <a:xfrm rot="16200000" flipH="1">
            <a:off x="3702107" y="2674454"/>
            <a:ext cx="645728" cy="60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69BDBF3C-9A6A-49BE-92A0-349B840D70A2}"/>
              </a:ext>
            </a:extLst>
          </p:cNvPr>
          <p:cNvGrpSpPr/>
          <p:nvPr/>
        </p:nvGrpSpPr>
        <p:grpSpPr>
          <a:xfrm>
            <a:off x="5777329" y="714351"/>
            <a:ext cx="1776809" cy="1219226"/>
            <a:chOff x="8273970" y="832767"/>
            <a:chExt cx="1776809" cy="1219226"/>
          </a:xfrm>
        </p:grpSpPr>
        <p:grpSp>
          <p:nvGrpSpPr>
            <p:cNvPr id="75" name="Google Shape;310;p22">
              <a:extLst>
                <a:ext uri="{FF2B5EF4-FFF2-40B4-BE49-F238E27FC236}">
                  <a16:creationId xmlns:a16="http://schemas.microsoft.com/office/drawing/2014/main" id="{ADBA2E59-F473-47BE-9A64-4AB2297A2951}"/>
                </a:ext>
              </a:extLst>
            </p:cNvPr>
            <p:cNvGrpSpPr/>
            <p:nvPr/>
          </p:nvGrpSpPr>
          <p:grpSpPr>
            <a:xfrm>
              <a:off x="8438045" y="832767"/>
              <a:ext cx="1612734" cy="544442"/>
              <a:chOff x="1978818" y="3560850"/>
              <a:chExt cx="1612734" cy="544442"/>
            </a:xfrm>
          </p:grpSpPr>
          <p:sp>
            <p:nvSpPr>
              <p:cNvPr id="94" name="Google Shape;311;p22">
                <a:extLst>
                  <a:ext uri="{FF2B5EF4-FFF2-40B4-BE49-F238E27FC236}">
                    <a16:creationId xmlns:a16="http://schemas.microsoft.com/office/drawing/2014/main" id="{A34826F4-F68F-4544-B74B-D45BAE50419C}"/>
                  </a:ext>
                </a:extLst>
              </p:cNvPr>
              <p:cNvSpPr txBox="1"/>
              <p:nvPr/>
            </p:nvSpPr>
            <p:spPr>
              <a:xfrm>
                <a:off x="1978818" y="3724855"/>
                <a:ext cx="1371600" cy="380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</a:p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13/03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" name="Google Shape;312;p22">
                <a:extLst>
                  <a:ext uri="{FF2B5EF4-FFF2-40B4-BE49-F238E27FC236}">
                    <a16:creationId xmlns:a16="http://schemas.microsoft.com/office/drawing/2014/main" id="{8A9F22DD-6776-4724-846D-B657960B3F74}"/>
                  </a:ext>
                </a:extLst>
              </p:cNvPr>
              <p:cNvSpPr txBox="1"/>
              <p:nvPr/>
            </p:nvSpPr>
            <p:spPr>
              <a:xfrm flipH="1">
                <a:off x="2161697" y="3560850"/>
                <a:ext cx="1429855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fr-FR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régional</a:t>
                </a:r>
              </a:p>
            </p:txBody>
          </p:sp>
        </p:grpSp>
        <p:cxnSp>
          <p:nvCxnSpPr>
            <p:cNvPr id="76" name="Google Shape;313;p22">
              <a:extLst>
                <a:ext uri="{FF2B5EF4-FFF2-40B4-BE49-F238E27FC236}">
                  <a16:creationId xmlns:a16="http://schemas.microsoft.com/office/drawing/2014/main" id="{20E49D27-CCAC-40A8-8B34-3F0F200F0173}"/>
                </a:ext>
              </a:extLst>
            </p:cNvPr>
            <p:cNvCxnSpPr>
              <a:cxnSpLocks/>
              <a:endCxn id="96" idx="3"/>
            </p:cNvCxnSpPr>
            <p:nvPr/>
          </p:nvCxnSpPr>
          <p:spPr>
            <a:xfrm rot="5400000" flipH="1" flipV="1">
              <a:off x="8114788" y="1281241"/>
              <a:ext cx="830710" cy="18156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7" name="Google Shape;315;p22">
              <a:extLst>
                <a:ext uri="{FF2B5EF4-FFF2-40B4-BE49-F238E27FC236}">
                  <a16:creationId xmlns:a16="http://schemas.microsoft.com/office/drawing/2014/main" id="{BA3A4A63-A34A-44D8-8CCA-40FF5B534A7B}"/>
                </a:ext>
              </a:extLst>
            </p:cNvPr>
            <p:cNvGrpSpPr/>
            <p:nvPr/>
          </p:nvGrpSpPr>
          <p:grpSpPr>
            <a:xfrm>
              <a:off x="8273970" y="1772393"/>
              <a:ext cx="279600" cy="279600"/>
              <a:chOff x="1336698" y="2004400"/>
              <a:chExt cx="279600" cy="279600"/>
            </a:xfrm>
          </p:grpSpPr>
          <p:grpSp>
            <p:nvGrpSpPr>
              <p:cNvPr id="78" name="Google Shape;316;p22">
                <a:extLst>
                  <a:ext uri="{FF2B5EF4-FFF2-40B4-BE49-F238E27FC236}">
                    <a16:creationId xmlns:a16="http://schemas.microsoft.com/office/drawing/2014/main" id="{9B108960-2675-4A95-87E3-C6CC3F995C31}"/>
                  </a:ext>
                </a:extLst>
              </p:cNvPr>
              <p:cNvGrpSpPr/>
              <p:nvPr/>
            </p:nvGrpSpPr>
            <p:grpSpPr>
              <a:xfrm>
                <a:off x="1336698" y="2004400"/>
                <a:ext cx="279600" cy="279600"/>
                <a:chOff x="649173" y="2643400"/>
                <a:chExt cx="279600" cy="279600"/>
              </a:xfrm>
            </p:grpSpPr>
            <p:sp>
              <p:nvSpPr>
                <p:cNvPr id="80" name="Google Shape;314;p22">
                  <a:extLst>
                    <a:ext uri="{FF2B5EF4-FFF2-40B4-BE49-F238E27FC236}">
                      <a16:creationId xmlns:a16="http://schemas.microsoft.com/office/drawing/2014/main" id="{C032425E-9DB9-457F-A107-11B4EAC50127}"/>
                    </a:ext>
                  </a:extLst>
                </p:cNvPr>
                <p:cNvSpPr/>
                <p:nvPr/>
              </p:nvSpPr>
              <p:spPr>
                <a:xfrm>
                  <a:off x="649173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" name="Google Shape;317;p22">
                  <a:extLst>
                    <a:ext uri="{FF2B5EF4-FFF2-40B4-BE49-F238E27FC236}">
                      <a16:creationId xmlns:a16="http://schemas.microsoft.com/office/drawing/2014/main" id="{8E8397EE-5B6F-4393-9E2A-7AC8AB6ECB31}"/>
                    </a:ext>
                  </a:extLst>
                </p:cNvPr>
                <p:cNvSpPr/>
                <p:nvPr/>
              </p:nvSpPr>
              <p:spPr>
                <a:xfrm>
                  <a:off x="707845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9" name="Google Shape;318;p22">
                <a:extLst>
                  <a:ext uri="{FF2B5EF4-FFF2-40B4-BE49-F238E27FC236}">
                    <a16:creationId xmlns:a16="http://schemas.microsoft.com/office/drawing/2014/main" id="{B4DE1E96-451E-4A6A-A9EE-79CC0E7762D1}"/>
                  </a:ext>
                </a:extLst>
              </p:cNvPr>
              <p:cNvSpPr/>
              <p:nvPr/>
            </p:nvSpPr>
            <p:spPr>
              <a:xfrm>
                <a:off x="1439820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0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61" grpId="0"/>
      <p:bldP spid="95" grpId="0"/>
      <p:bldP spid="100" grpId="0" animBg="1"/>
      <p:bldP spid="102" grpId="0" animBg="1"/>
      <p:bldP spid="108" grpId="0" animBg="1"/>
      <p:bldP spid="110" grpId="0"/>
      <p:bldP spid="114" grpId="0" animBg="1"/>
      <p:bldP spid="115" grpId="0"/>
      <p:bldP spid="116" grpId="0" animBg="1"/>
      <p:bldP spid="117" grpId="0" animBg="1"/>
      <p:bldP spid="119" grpId="0" animBg="1"/>
      <p:bldP spid="120" grpId="0"/>
      <p:bldP spid="90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 05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3917533739"/>
              </p:ext>
            </p:extLst>
          </p:nvPr>
        </p:nvGraphicFramePr>
        <p:xfrm>
          <a:off x="244199" y="1853260"/>
          <a:ext cx="8513503" cy="51813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52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8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7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0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42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7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94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Aout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1648398" y="848183"/>
            <a:ext cx="1380265" cy="1099609"/>
            <a:chOff x="1927060" y="922916"/>
            <a:chExt cx="1380265" cy="1099609"/>
          </a:xfrm>
        </p:grpSpPr>
        <p:grpSp>
          <p:nvGrpSpPr>
            <p:cNvPr id="301" name="Google Shape;301;p22"/>
            <p:cNvGrpSpPr/>
            <p:nvPr/>
          </p:nvGrpSpPr>
          <p:grpSpPr>
            <a:xfrm>
              <a:off x="1927060" y="922916"/>
              <a:ext cx="1380265" cy="963387"/>
              <a:chOff x="142480" y="3560853"/>
              <a:chExt cx="1380265" cy="963387"/>
            </a:xfrm>
          </p:grpSpPr>
          <p:sp>
            <p:nvSpPr>
              <p:cNvPr id="302" name="Google Shape;302;p22"/>
              <p:cNvSpPr txBox="1"/>
              <p:nvPr/>
            </p:nvSpPr>
            <p:spPr>
              <a:xfrm>
                <a:off x="151145" y="3970140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Présentation de l’OCS GE </a:t>
                </a:r>
              </a:p>
              <a:p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02/02</a:t>
                </a:r>
              </a:p>
            </p:txBody>
          </p:sp>
          <p:sp>
            <p:nvSpPr>
              <p:cNvPr id="303" name="Google Shape;303;p22"/>
              <p:cNvSpPr txBox="1"/>
              <p:nvPr/>
            </p:nvSpPr>
            <p:spPr>
              <a:xfrm>
                <a:off x="142480" y="3560853"/>
                <a:ext cx="1371600" cy="442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en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 Découverte</a:t>
                </a:r>
                <a:endParaRPr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4" name="Google Shape;304;p22"/>
            <p:cNvCxnSpPr>
              <a:cxnSpLocks/>
            </p:cNvCxnSpPr>
            <p:nvPr/>
          </p:nvCxnSpPr>
          <p:spPr>
            <a:xfrm rot="16200000" flipV="1">
              <a:off x="2396140" y="1351864"/>
              <a:ext cx="918738" cy="215934"/>
            </a:xfrm>
            <a:prstGeom prst="bentConnector3">
              <a:avLst>
                <a:gd name="adj1" fmla="val 9976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06" name="Google Shape;306;p22"/>
            <p:cNvGrpSpPr/>
            <p:nvPr/>
          </p:nvGrpSpPr>
          <p:grpSpPr>
            <a:xfrm>
              <a:off x="2829843" y="1742925"/>
              <a:ext cx="279600" cy="279600"/>
              <a:chOff x="1850010" y="2004400"/>
              <a:chExt cx="279600" cy="279600"/>
            </a:xfrm>
          </p:grpSpPr>
          <p:grpSp>
            <p:nvGrpSpPr>
              <p:cNvPr id="307" name="Google Shape;307;p22"/>
              <p:cNvGrpSpPr/>
              <p:nvPr/>
            </p:nvGrpSpPr>
            <p:grpSpPr>
              <a:xfrm>
                <a:off x="1850010" y="2004400"/>
                <a:ext cx="279600" cy="279600"/>
                <a:chOff x="1162485" y="2643400"/>
                <a:chExt cx="279600" cy="279600"/>
              </a:xfrm>
            </p:grpSpPr>
            <p:sp>
              <p:nvSpPr>
                <p:cNvPr id="305" name="Google Shape;305;p22"/>
                <p:cNvSpPr/>
                <p:nvPr/>
              </p:nvSpPr>
              <p:spPr>
                <a:xfrm>
                  <a:off x="116248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8" name="Google Shape;308;p22"/>
                <p:cNvSpPr/>
                <p:nvPr/>
              </p:nvSpPr>
              <p:spPr>
                <a:xfrm>
                  <a:off x="1210463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09" name="Google Shape;309;p22"/>
              <p:cNvSpPr/>
              <p:nvPr/>
            </p:nvSpPr>
            <p:spPr>
              <a:xfrm>
                <a:off x="1942438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0" name="Groupe 9"/>
          <p:cNvGrpSpPr/>
          <p:nvPr/>
        </p:nvGrpSpPr>
        <p:grpSpPr>
          <a:xfrm>
            <a:off x="6443382" y="663718"/>
            <a:ext cx="1593943" cy="1282395"/>
            <a:chOff x="5109882" y="739918"/>
            <a:chExt cx="1593943" cy="1282395"/>
          </a:xfrm>
        </p:grpSpPr>
        <p:grpSp>
          <p:nvGrpSpPr>
            <p:cNvPr id="310" name="Google Shape;310;p22"/>
            <p:cNvGrpSpPr/>
            <p:nvPr/>
          </p:nvGrpSpPr>
          <p:grpSpPr>
            <a:xfrm>
              <a:off x="5109882" y="739918"/>
              <a:ext cx="1540768" cy="678000"/>
              <a:chOff x="253092" y="3383793"/>
              <a:chExt cx="1540768" cy="678000"/>
            </a:xfrm>
          </p:grpSpPr>
          <p:sp>
            <p:nvSpPr>
              <p:cNvPr id="311" name="Google Shape;311;p22"/>
              <p:cNvSpPr txBox="1"/>
              <p:nvPr/>
            </p:nvSpPr>
            <p:spPr>
              <a:xfrm>
                <a:off x="353757" y="3507693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2" name="Google Shape;312;p22"/>
              <p:cNvSpPr txBox="1"/>
              <p:nvPr/>
            </p:nvSpPr>
            <p:spPr>
              <a:xfrm>
                <a:off x="253092" y="3383793"/>
                <a:ext cx="1540768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endPara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13" name="Google Shape;313;p22"/>
            <p:cNvCxnSpPr/>
            <p:nvPr/>
          </p:nvCxnSpPr>
          <p:spPr>
            <a:xfrm rot="16200000" flipV="1">
              <a:off x="6108819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5" name="Google Shape;315;p22"/>
            <p:cNvGrpSpPr/>
            <p:nvPr/>
          </p:nvGrpSpPr>
          <p:grpSpPr>
            <a:xfrm>
              <a:off x="6424225" y="1742713"/>
              <a:ext cx="279600" cy="279600"/>
              <a:chOff x="1144206" y="2004400"/>
              <a:chExt cx="279600" cy="279600"/>
            </a:xfrm>
          </p:grpSpPr>
          <p:grpSp>
            <p:nvGrpSpPr>
              <p:cNvPr id="316" name="Google Shape;316;p22"/>
              <p:cNvGrpSpPr/>
              <p:nvPr/>
            </p:nvGrpSpPr>
            <p:grpSpPr>
              <a:xfrm>
                <a:off x="1144206" y="2004400"/>
                <a:ext cx="279600" cy="279600"/>
                <a:chOff x="456681" y="2643400"/>
                <a:chExt cx="279600" cy="279600"/>
              </a:xfrm>
            </p:grpSpPr>
            <p:sp>
              <p:nvSpPr>
                <p:cNvPr id="314" name="Google Shape;314;p22"/>
                <p:cNvSpPr/>
                <p:nvPr/>
              </p:nvSpPr>
              <p:spPr>
                <a:xfrm>
                  <a:off x="456681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7" name="Google Shape;317;p22"/>
                <p:cNvSpPr/>
                <p:nvPr/>
              </p:nvSpPr>
              <p:spPr>
                <a:xfrm>
                  <a:off x="510006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18" name="Google Shape;318;p22"/>
              <p:cNvSpPr/>
              <p:nvPr/>
            </p:nvSpPr>
            <p:spPr>
              <a:xfrm>
                <a:off x="1241981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0" name="Google Shape;320;p22"/>
          <p:cNvSpPr/>
          <p:nvPr/>
        </p:nvSpPr>
        <p:spPr>
          <a:xfrm>
            <a:off x="1173376" y="2728079"/>
            <a:ext cx="1653111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3007137" y="3101037"/>
            <a:ext cx="871854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M1  final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3511470" y="733707"/>
            <a:ext cx="1776809" cy="1219226"/>
            <a:chOff x="8273970" y="832767"/>
            <a:chExt cx="1776809" cy="1219226"/>
          </a:xfrm>
        </p:grpSpPr>
        <p:grpSp>
          <p:nvGrpSpPr>
            <p:cNvPr id="65" name="Google Shape;310;p22"/>
            <p:cNvGrpSpPr/>
            <p:nvPr/>
          </p:nvGrpSpPr>
          <p:grpSpPr>
            <a:xfrm>
              <a:off x="8438045" y="832767"/>
              <a:ext cx="1612734" cy="544442"/>
              <a:chOff x="1978818" y="3560850"/>
              <a:chExt cx="1612734" cy="544442"/>
            </a:xfrm>
          </p:grpSpPr>
          <p:sp>
            <p:nvSpPr>
              <p:cNvPr id="66" name="Google Shape;311;p22"/>
              <p:cNvSpPr txBox="1"/>
              <p:nvPr/>
            </p:nvSpPr>
            <p:spPr>
              <a:xfrm>
                <a:off x="1978818" y="3724855"/>
                <a:ext cx="1371600" cy="380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</a:p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13/03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" name="Google Shape;312;p22"/>
              <p:cNvSpPr txBox="1"/>
              <p:nvPr/>
            </p:nvSpPr>
            <p:spPr>
              <a:xfrm flipH="1">
                <a:off x="2161697" y="3560850"/>
                <a:ext cx="1429855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fr-FR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régional</a:t>
                </a:r>
              </a:p>
            </p:txBody>
          </p:sp>
        </p:grpSp>
        <p:cxnSp>
          <p:nvCxnSpPr>
            <p:cNvPr id="68" name="Google Shape;313;p22"/>
            <p:cNvCxnSpPr>
              <a:cxnSpLocks/>
              <a:endCxn id="67" idx="3"/>
            </p:cNvCxnSpPr>
            <p:nvPr/>
          </p:nvCxnSpPr>
          <p:spPr>
            <a:xfrm rot="5400000" flipH="1" flipV="1">
              <a:off x="8114788" y="1281241"/>
              <a:ext cx="830710" cy="18156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69" name="Google Shape;315;p22"/>
            <p:cNvGrpSpPr/>
            <p:nvPr/>
          </p:nvGrpSpPr>
          <p:grpSpPr>
            <a:xfrm>
              <a:off x="8273970" y="1772393"/>
              <a:ext cx="279600" cy="279600"/>
              <a:chOff x="1336698" y="2004400"/>
              <a:chExt cx="279600" cy="279600"/>
            </a:xfrm>
          </p:grpSpPr>
          <p:grpSp>
            <p:nvGrpSpPr>
              <p:cNvPr id="70" name="Google Shape;316;p22"/>
              <p:cNvGrpSpPr/>
              <p:nvPr/>
            </p:nvGrpSpPr>
            <p:grpSpPr>
              <a:xfrm>
                <a:off x="1336698" y="2004400"/>
                <a:ext cx="279600" cy="279600"/>
                <a:chOff x="649173" y="2643400"/>
                <a:chExt cx="279600" cy="279600"/>
              </a:xfrm>
            </p:grpSpPr>
            <p:sp>
              <p:nvSpPr>
                <p:cNvPr id="72" name="Google Shape;314;p22"/>
                <p:cNvSpPr/>
                <p:nvPr/>
              </p:nvSpPr>
              <p:spPr>
                <a:xfrm>
                  <a:off x="649173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317;p22"/>
                <p:cNvSpPr/>
                <p:nvPr/>
              </p:nvSpPr>
              <p:spPr>
                <a:xfrm>
                  <a:off x="707845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1" name="Google Shape;318;p22"/>
              <p:cNvSpPr/>
              <p:nvPr/>
            </p:nvSpPr>
            <p:spPr>
              <a:xfrm>
                <a:off x="1439820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3007136" y="3410709"/>
            <a:ext cx="845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3852290" y="3459811"/>
            <a:ext cx="729674" cy="2911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M1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3812692" y="325716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4576733" y="3690951"/>
            <a:ext cx="1148161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M1  et création (Pi) M2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530369" y="4035882"/>
            <a:ext cx="957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Démarrage PI du 2018 une fois  le 2022 stabilisé</a:t>
            </a:r>
          </a:p>
        </p:txBody>
      </p:sp>
      <p:sp>
        <p:nvSpPr>
          <p:cNvPr id="114" name="Google Shape;321;p22"/>
          <p:cNvSpPr/>
          <p:nvPr/>
        </p:nvSpPr>
        <p:spPr>
          <a:xfrm>
            <a:off x="5722130" y="3939335"/>
            <a:ext cx="799869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722131" y="4240106"/>
            <a:ext cx="7654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6" name="Google Shape;320;p22"/>
          <p:cNvSpPr/>
          <p:nvPr/>
        </p:nvSpPr>
        <p:spPr>
          <a:xfrm>
            <a:off x="6549348" y="4345978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 et M1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6478652" y="4108633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7790344" y="4673118"/>
            <a:ext cx="900815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739948" y="4289723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795756" y="4927726"/>
            <a:ext cx="5517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6916" y="2445810"/>
            <a:ext cx="1106616" cy="1207558"/>
            <a:chOff x="278440" y="2431226"/>
            <a:chExt cx="1281116" cy="1207558"/>
          </a:xfrm>
        </p:grpSpPr>
        <p:sp>
          <p:nvSpPr>
            <p:cNvPr id="44" name="Google Shape;319;p22"/>
            <p:cNvSpPr/>
            <p:nvPr/>
          </p:nvSpPr>
          <p:spPr>
            <a:xfrm>
              <a:off x="278440" y="2431226"/>
              <a:ext cx="1281116" cy="31504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Production OCS GE auto M1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8440" y="3223286"/>
              <a:ext cx="88186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JO : jour ouvré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M1 : 2022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M2 : 2018</a:t>
              </a:r>
              <a:endParaRPr lang="fr-FR" sz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722130" y="4398743"/>
            <a:ext cx="8272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 M2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909362" y="2281955"/>
            <a:ext cx="1254200" cy="775496"/>
            <a:chOff x="3468885" y="2285372"/>
            <a:chExt cx="1254200" cy="775496"/>
          </a:xfrm>
        </p:grpSpPr>
        <p:cxnSp>
          <p:nvCxnSpPr>
            <p:cNvPr id="84" name="Google Shape;313;p22"/>
            <p:cNvCxnSpPr>
              <a:cxnSpLocks/>
              <a:stCxn id="89" idx="4"/>
            </p:cNvCxnSpPr>
            <p:nvPr/>
          </p:nvCxnSpPr>
          <p:spPr>
            <a:xfrm rot="16200000" flipH="1">
              <a:off x="3367824" y="2752731"/>
              <a:ext cx="481873" cy="1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85" name="Google Shape;315;p22"/>
            <p:cNvGrpSpPr/>
            <p:nvPr/>
          </p:nvGrpSpPr>
          <p:grpSpPr>
            <a:xfrm>
              <a:off x="3468885" y="2285372"/>
              <a:ext cx="279600" cy="279600"/>
              <a:chOff x="1689600" y="1930437"/>
              <a:chExt cx="279600" cy="279600"/>
            </a:xfrm>
          </p:grpSpPr>
          <p:grpSp>
            <p:nvGrpSpPr>
              <p:cNvPr id="86" name="Google Shape;316;p22"/>
              <p:cNvGrpSpPr/>
              <p:nvPr/>
            </p:nvGrpSpPr>
            <p:grpSpPr>
              <a:xfrm>
                <a:off x="1689600" y="1930437"/>
                <a:ext cx="279600" cy="279600"/>
                <a:chOff x="1002075" y="2569437"/>
                <a:chExt cx="279600" cy="279600"/>
              </a:xfrm>
            </p:grpSpPr>
            <p:sp>
              <p:nvSpPr>
                <p:cNvPr id="88" name="Google Shape;314;p22"/>
                <p:cNvSpPr/>
                <p:nvPr/>
              </p:nvSpPr>
              <p:spPr>
                <a:xfrm>
                  <a:off x="1002075" y="2569437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" name="Google Shape;317;p22"/>
                <p:cNvSpPr/>
                <p:nvPr/>
              </p:nvSpPr>
              <p:spPr>
                <a:xfrm>
                  <a:off x="1055400" y="2622761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7" name="Google Shape;318;p22"/>
              <p:cNvSpPr/>
              <p:nvPr/>
            </p:nvSpPr>
            <p:spPr>
              <a:xfrm>
                <a:off x="1787375" y="2028211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725952" y="2363868"/>
              <a:ext cx="9893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ts val="1100"/>
              </a:pPr>
              <a:r>
                <a:rPr lang="fr-FR" sz="1600" b="1" dirty="0">
                  <a:solidFill>
                    <a:srgbClr val="DAD671">
                      <a:lumMod val="50000"/>
                    </a:srgb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Formation</a:t>
              </a:r>
              <a:endParaRPr lang="fr-FR" sz="18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655164" y="2599203"/>
              <a:ext cx="1067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OCS GE</a:t>
              </a:r>
            </a:p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&amp;</a:t>
              </a:r>
            </a:p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Espace collaboratif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2A306F5-DCB9-4C43-A828-647C0C68990D}"/>
              </a:ext>
            </a:extLst>
          </p:cNvPr>
          <p:cNvSpPr/>
          <p:nvPr/>
        </p:nvSpPr>
        <p:spPr>
          <a:xfrm>
            <a:off x="3019998" y="3578461"/>
            <a:ext cx="83229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</p:spTree>
    <p:extLst>
      <p:ext uri="{BB962C8B-B14F-4D97-AF65-F5344CB8AC3E}">
        <p14:creationId xmlns:p14="http://schemas.microsoft.com/office/powerpoint/2010/main" val="2273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95" grpId="0"/>
      <p:bldP spid="100" grpId="0" animBg="1"/>
      <p:bldP spid="102" grpId="0" animBg="1"/>
      <p:bldP spid="108" grpId="0" animBg="1"/>
      <p:bldP spid="110" grpId="0"/>
      <p:bldP spid="114" grpId="0" animBg="1"/>
      <p:bldP spid="115" grpId="0"/>
      <p:bldP spid="116" grpId="0" animBg="1"/>
      <p:bldP spid="117" grpId="0" animBg="1"/>
      <p:bldP spid="119" grpId="0" animBg="1"/>
      <p:bldP spid="120" grpId="0"/>
      <p:bldP spid="90" grpId="0"/>
      <p:bldP spid="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272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13</a:t>
            </a:r>
            <a:endParaRPr dirty="0"/>
          </a:p>
        </p:txBody>
      </p:sp>
      <p:graphicFrame>
        <p:nvGraphicFramePr>
          <p:cNvPr id="300" name="Google Shape;300;p22"/>
          <p:cNvGraphicFramePr/>
          <p:nvPr>
            <p:extLst>
              <p:ext uri="{D42A27DB-BD31-4B8C-83A1-F6EECF244321}">
                <p14:modId xmlns:p14="http://schemas.microsoft.com/office/powerpoint/2010/main" val="3981079722"/>
              </p:ext>
            </p:extLst>
          </p:nvPr>
        </p:nvGraphicFramePr>
        <p:xfrm>
          <a:off x="244199" y="1924700"/>
          <a:ext cx="8498834" cy="4266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6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6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68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75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78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45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lang="fr-FR"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lang="fr-FR"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 </a:t>
                      </a:r>
                      <a:r>
                        <a:rPr lang="fr-FR" sz="7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0" name="Google Shape;320;p22"/>
          <p:cNvSpPr/>
          <p:nvPr/>
        </p:nvSpPr>
        <p:spPr>
          <a:xfrm>
            <a:off x="1074066" y="2782176"/>
            <a:ext cx="1549327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321" name="Google Shape;321;p22"/>
          <p:cNvSpPr/>
          <p:nvPr/>
        </p:nvSpPr>
        <p:spPr>
          <a:xfrm>
            <a:off x="2837965" y="3073306"/>
            <a:ext cx="761424" cy="31208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M1  final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977250" y="944319"/>
            <a:ext cx="2051723" cy="1073398"/>
            <a:chOff x="542040" y="944319"/>
            <a:chExt cx="2051723" cy="1073398"/>
          </a:xfrm>
        </p:grpSpPr>
        <p:grpSp>
          <p:nvGrpSpPr>
            <p:cNvPr id="45" name="Google Shape;301;p22"/>
            <p:cNvGrpSpPr/>
            <p:nvPr/>
          </p:nvGrpSpPr>
          <p:grpSpPr>
            <a:xfrm>
              <a:off x="839021" y="944319"/>
              <a:ext cx="1754742" cy="791323"/>
              <a:chOff x="636769" y="3560850"/>
              <a:chExt cx="1877831" cy="791323"/>
            </a:xfrm>
          </p:grpSpPr>
          <p:sp>
            <p:nvSpPr>
              <p:cNvPr id="46" name="Google Shape;302;p22"/>
              <p:cNvSpPr txBox="1"/>
              <p:nvPr/>
            </p:nvSpPr>
            <p:spPr>
              <a:xfrm>
                <a:off x="636769" y="3798073"/>
                <a:ext cx="1560806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900" dirty="0">
                    <a:latin typeface="Roboto"/>
                    <a:ea typeface="Roboto"/>
                    <a:cs typeface="Roboto"/>
                    <a:sym typeface="Roboto"/>
                  </a:rPr>
                  <a:t>Présentation de l’OCS GE </a:t>
                </a:r>
              </a:p>
              <a:p>
                <a:endParaRPr sz="8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" name="Google Shape;303;p22"/>
              <p:cNvSpPr txBox="1"/>
              <p:nvPr/>
            </p:nvSpPr>
            <p:spPr>
              <a:xfrm>
                <a:off x="1143000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en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</a:t>
                </a:r>
                <a:endParaRPr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48" name="Google Shape;304;p22"/>
            <p:cNvCxnSpPr/>
            <p:nvPr/>
          </p:nvCxnSpPr>
          <p:spPr>
            <a:xfrm rot="5400000" flipH="1" flipV="1">
              <a:off x="629344" y="1100067"/>
              <a:ext cx="702025" cy="59688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49" name="Google Shape;306;p22"/>
            <p:cNvGrpSpPr/>
            <p:nvPr/>
          </p:nvGrpSpPr>
          <p:grpSpPr>
            <a:xfrm>
              <a:off x="542040" y="1738117"/>
              <a:ext cx="279600" cy="279600"/>
              <a:chOff x="1689600" y="2004400"/>
              <a:chExt cx="279600" cy="279600"/>
            </a:xfrm>
          </p:grpSpPr>
          <p:grpSp>
            <p:nvGrpSpPr>
              <p:cNvPr id="50" name="Google Shape;307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52" name="Google Shape;305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Google Shape;308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1" name="Google Shape;309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1" name="Groupe 10"/>
          <p:cNvGrpSpPr/>
          <p:nvPr/>
        </p:nvGrpSpPr>
        <p:grpSpPr>
          <a:xfrm>
            <a:off x="5615641" y="798491"/>
            <a:ext cx="1846759" cy="1219226"/>
            <a:chOff x="6774166" y="832767"/>
            <a:chExt cx="1846759" cy="1219226"/>
          </a:xfrm>
        </p:grpSpPr>
        <p:grpSp>
          <p:nvGrpSpPr>
            <p:cNvPr id="65" name="Google Shape;310;p22"/>
            <p:cNvGrpSpPr/>
            <p:nvPr/>
          </p:nvGrpSpPr>
          <p:grpSpPr>
            <a:xfrm>
              <a:off x="6774166" y="832767"/>
              <a:ext cx="1846759" cy="801925"/>
              <a:chOff x="314939" y="3560850"/>
              <a:chExt cx="1846759" cy="801925"/>
            </a:xfrm>
          </p:grpSpPr>
          <p:sp>
            <p:nvSpPr>
              <p:cNvPr id="66" name="Google Shape;311;p22"/>
              <p:cNvSpPr txBox="1"/>
              <p:nvPr/>
            </p:nvSpPr>
            <p:spPr>
              <a:xfrm>
                <a:off x="790098" y="3808675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fr-FR" sz="12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" name="Google Shape;312;p22"/>
              <p:cNvSpPr txBox="1"/>
              <p:nvPr/>
            </p:nvSpPr>
            <p:spPr>
              <a:xfrm>
                <a:off x="314939" y="3560850"/>
                <a:ext cx="18467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100"/>
                </a:pPr>
                <a:r>
                  <a:rPr lang="fr-FR" sz="16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régional</a:t>
                </a:r>
              </a:p>
            </p:txBody>
          </p:sp>
        </p:grpSp>
        <p:cxnSp>
          <p:nvCxnSpPr>
            <p:cNvPr id="68" name="Google Shape;313;p22"/>
            <p:cNvCxnSpPr/>
            <p:nvPr/>
          </p:nvCxnSpPr>
          <p:spPr>
            <a:xfrm rot="16200000" flipV="1">
              <a:off x="7915759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69" name="Google Shape;315;p22"/>
            <p:cNvGrpSpPr/>
            <p:nvPr/>
          </p:nvGrpSpPr>
          <p:grpSpPr>
            <a:xfrm>
              <a:off x="8273970" y="1772393"/>
              <a:ext cx="279600" cy="279600"/>
              <a:chOff x="1336698" y="2004400"/>
              <a:chExt cx="279600" cy="279600"/>
            </a:xfrm>
          </p:grpSpPr>
          <p:grpSp>
            <p:nvGrpSpPr>
              <p:cNvPr id="70" name="Google Shape;316;p22"/>
              <p:cNvGrpSpPr/>
              <p:nvPr/>
            </p:nvGrpSpPr>
            <p:grpSpPr>
              <a:xfrm>
                <a:off x="1336698" y="2004400"/>
                <a:ext cx="279600" cy="279600"/>
                <a:chOff x="649173" y="2643400"/>
                <a:chExt cx="279600" cy="279600"/>
              </a:xfrm>
            </p:grpSpPr>
            <p:sp>
              <p:nvSpPr>
                <p:cNvPr id="72" name="Google Shape;314;p22"/>
                <p:cNvSpPr/>
                <p:nvPr/>
              </p:nvSpPr>
              <p:spPr>
                <a:xfrm>
                  <a:off x="649173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317;p22"/>
                <p:cNvSpPr/>
                <p:nvPr/>
              </p:nvSpPr>
              <p:spPr>
                <a:xfrm>
                  <a:off x="707845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1" name="Google Shape;318;p22"/>
              <p:cNvSpPr/>
              <p:nvPr/>
            </p:nvSpPr>
            <p:spPr>
              <a:xfrm>
                <a:off x="1439820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191889" y="3939342"/>
            <a:ext cx="2858845" cy="891200"/>
            <a:chOff x="191889" y="3939342"/>
            <a:chExt cx="2858845" cy="89120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 interprétation </a:t>
              </a: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6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83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401435" y="2367603"/>
            <a:ext cx="332570" cy="542662"/>
            <a:chOff x="3671070" y="2304722"/>
            <a:chExt cx="332570" cy="542662"/>
          </a:xfrm>
        </p:grpSpPr>
        <p:cxnSp>
          <p:nvCxnSpPr>
            <p:cNvPr id="84" name="Google Shape;313;p22"/>
            <p:cNvCxnSpPr>
              <a:stCxn id="88" idx="4"/>
            </p:cNvCxnSpPr>
            <p:nvPr/>
          </p:nvCxnSpPr>
          <p:spPr>
            <a:xfrm rot="16200000" flipH="1">
              <a:off x="3775724" y="2619467"/>
              <a:ext cx="263062" cy="192771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85" name="Google Shape;315;p22"/>
            <p:cNvGrpSpPr/>
            <p:nvPr/>
          </p:nvGrpSpPr>
          <p:grpSpPr>
            <a:xfrm>
              <a:off x="3671070" y="2304722"/>
              <a:ext cx="279600" cy="279600"/>
              <a:chOff x="1689600" y="2004400"/>
              <a:chExt cx="279600" cy="279600"/>
            </a:xfrm>
          </p:grpSpPr>
          <p:grpSp>
            <p:nvGrpSpPr>
              <p:cNvPr id="86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88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7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5" name="Rectangle 94"/>
          <p:cNvSpPr/>
          <p:nvPr/>
        </p:nvSpPr>
        <p:spPr>
          <a:xfrm>
            <a:off x="2967613" y="3390290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0" name="Google Shape;320;p22"/>
          <p:cNvSpPr/>
          <p:nvPr/>
        </p:nvSpPr>
        <p:spPr>
          <a:xfrm>
            <a:off x="3618882" y="3502829"/>
            <a:ext cx="1002016" cy="2911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 M1 </a:t>
            </a:r>
          </a:p>
        </p:txBody>
      </p:sp>
      <p:sp>
        <p:nvSpPr>
          <p:cNvPr id="102" name="Flèche en arc 101"/>
          <p:cNvSpPr/>
          <p:nvPr/>
        </p:nvSpPr>
        <p:spPr>
          <a:xfrm rot="1296059">
            <a:off x="3564961" y="3270690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Google Shape;320;p22"/>
          <p:cNvSpPr/>
          <p:nvPr/>
        </p:nvSpPr>
        <p:spPr>
          <a:xfrm>
            <a:off x="4634946" y="3818997"/>
            <a:ext cx="1059775" cy="2911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Corrections M1  et création (Pi) M2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435520" y="4665617"/>
            <a:ext cx="957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Démarrage PI du 2018 une fois  le 2021 stabilisé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4966785" y="4182001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FAA74D">
                    <a:lumMod val="75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rgbClr val="FAA74D">
                  <a:lumMod val="75000"/>
                </a:srgbClr>
              </a:solidFill>
            </a:endParaRPr>
          </a:p>
        </p:txBody>
      </p:sp>
      <p:sp>
        <p:nvSpPr>
          <p:cNvPr id="114" name="Google Shape;321;p22"/>
          <p:cNvSpPr/>
          <p:nvPr/>
        </p:nvSpPr>
        <p:spPr>
          <a:xfrm>
            <a:off x="5687028" y="4020434"/>
            <a:ext cx="768576" cy="3021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816173" y="4363838"/>
            <a:ext cx="4523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6" name="Google Shape;320;p22"/>
          <p:cNvSpPr/>
          <p:nvPr/>
        </p:nvSpPr>
        <p:spPr>
          <a:xfrm>
            <a:off x="6190980" y="4334089"/>
            <a:ext cx="1161191" cy="3489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M2 et M1 sur zones de changements</a:t>
            </a:r>
          </a:p>
        </p:txBody>
      </p:sp>
      <p:sp>
        <p:nvSpPr>
          <p:cNvPr id="117" name="Flèche en arc 116"/>
          <p:cNvSpPr/>
          <p:nvPr/>
        </p:nvSpPr>
        <p:spPr>
          <a:xfrm rot="1616954">
            <a:off x="6413069" y="411353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9" name="Google Shape;319;p22"/>
          <p:cNvSpPr/>
          <p:nvPr/>
        </p:nvSpPr>
        <p:spPr>
          <a:xfrm>
            <a:off x="7225231" y="4711863"/>
            <a:ext cx="927595" cy="2622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303103" y="4328468"/>
            <a:ext cx="7986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</a:t>
            </a:r>
          </a:p>
          <a:p>
            <a:pPr>
              <a:buSzPts val="1100"/>
            </a:pPr>
            <a:r>
              <a:rPr lang="fr-FR" sz="10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livraison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13151" y="4974091"/>
            <a:ext cx="5517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11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" y="2402497"/>
            <a:ext cx="1173560" cy="1010621"/>
            <a:chOff x="143089" y="2387913"/>
            <a:chExt cx="1358618" cy="1010621"/>
          </a:xfrm>
        </p:grpSpPr>
        <p:sp>
          <p:nvSpPr>
            <p:cNvPr id="44" name="Google Shape;319;p22"/>
            <p:cNvSpPr/>
            <p:nvPr/>
          </p:nvSpPr>
          <p:spPr>
            <a:xfrm>
              <a:off x="376087" y="2387913"/>
              <a:ext cx="1125620" cy="31504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Production OCS GE auto M1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1923" y="2767592"/>
              <a:ext cx="4523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20 JO</a:t>
              </a:r>
              <a:endParaRPr lang="fr-FR" dirty="0">
                <a:solidFill>
                  <a:srgbClr val="DAD671">
                    <a:lumMod val="50000"/>
                  </a:srgb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3089" y="2983036"/>
              <a:ext cx="88186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JO : jour ouvré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M1 : 2023</a:t>
              </a:r>
            </a:p>
            <a:p>
              <a:r>
                <a:rPr lang="fr-FR" sz="700" dirty="0">
                  <a:latin typeface="Roboto"/>
                  <a:ea typeface="Roboto"/>
                  <a:cs typeface="Roboto"/>
                  <a:sym typeface="Roboto"/>
                </a:rPr>
                <a:t>M2 : 2020</a:t>
              </a:r>
              <a:endParaRPr lang="fr-FR" sz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29822" y="2631770"/>
            <a:ext cx="56938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Recette 100%</a:t>
            </a:r>
          </a:p>
        </p:txBody>
      </p:sp>
      <p:sp>
        <p:nvSpPr>
          <p:cNvPr id="3" name="Rectangle 2"/>
          <p:cNvSpPr/>
          <p:nvPr/>
        </p:nvSpPr>
        <p:spPr>
          <a:xfrm>
            <a:off x="4832138" y="3557265"/>
            <a:ext cx="7889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 M2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681035" y="2377567"/>
            <a:ext cx="1067921" cy="748384"/>
            <a:chOff x="3714602" y="2329833"/>
            <a:chExt cx="1067921" cy="748384"/>
          </a:xfrm>
        </p:grpSpPr>
        <p:sp>
          <p:nvSpPr>
            <p:cNvPr id="14" name="Rectangle 13"/>
            <p:cNvSpPr/>
            <p:nvPr/>
          </p:nvSpPr>
          <p:spPr>
            <a:xfrm>
              <a:off x="3757558" y="2329833"/>
              <a:ext cx="9893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ts val="1100"/>
              </a:pPr>
              <a:r>
                <a:rPr lang="fr-FR" sz="1600" b="1" dirty="0">
                  <a:solidFill>
                    <a:srgbClr val="DAD671">
                      <a:lumMod val="50000"/>
                    </a:srgb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Formation</a:t>
              </a:r>
              <a:endParaRPr lang="fr-FR" sz="1800" b="1" dirty="0">
                <a:solidFill>
                  <a:srgbClr val="DAD671">
                    <a:lumMod val="5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714602" y="2616552"/>
              <a:ext cx="1067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OCS GE</a:t>
              </a:r>
            </a:p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&amp;</a:t>
              </a:r>
            </a:p>
            <a:p>
              <a:pPr algn="ctr"/>
              <a:r>
                <a:rPr lang="fr-FR" sz="800" b="1" dirty="0">
                  <a:solidFill>
                    <a:srgbClr val="DAD671">
                      <a:lumMod val="50000"/>
                    </a:srgbClr>
                  </a:solidFill>
                  <a:latin typeface="Roboto"/>
                  <a:ea typeface="Roboto"/>
                  <a:cs typeface="Roboto"/>
                  <a:sym typeface="Roboto"/>
                </a:rPr>
                <a:t>Espace collaboratif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322780" y="2631540"/>
            <a:ext cx="53412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00" dirty="0">
                <a:latin typeface="Roboto"/>
                <a:ea typeface="Roboto"/>
                <a:cs typeface="Roboto"/>
                <a:sym typeface="Roboto"/>
              </a:rPr>
              <a:t>Recette 20%</a:t>
            </a:r>
          </a:p>
        </p:txBody>
      </p:sp>
    </p:spTree>
    <p:extLst>
      <p:ext uri="{BB962C8B-B14F-4D97-AF65-F5344CB8AC3E}">
        <p14:creationId xmlns:p14="http://schemas.microsoft.com/office/powerpoint/2010/main" val="19865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95" grpId="0"/>
      <p:bldP spid="100" grpId="0" animBg="1"/>
      <p:bldP spid="102" grpId="0" animBg="1"/>
      <p:bldP spid="108" grpId="0" animBg="1"/>
      <p:bldP spid="110" grpId="0"/>
      <p:bldP spid="113" grpId="0"/>
      <p:bldP spid="114" grpId="0" animBg="1"/>
      <p:bldP spid="115" grpId="0"/>
      <p:bldP spid="116" grpId="0" animBg="1"/>
      <p:bldP spid="117" grpId="0" animBg="1"/>
      <p:bldP spid="119" grpId="0" animBg="1"/>
      <p:bldP spid="120" grpId="0"/>
      <p:bldP spid="90" grpId="0"/>
      <p:bldP spid="2" grpId="0"/>
      <p:bldP spid="3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100" y="74244"/>
            <a:ext cx="8229600" cy="857250"/>
          </a:xfrm>
        </p:spPr>
        <p:txBody>
          <a:bodyPr>
            <a:normAutofit/>
          </a:bodyPr>
          <a:lstStyle/>
          <a:p>
            <a:r>
              <a:rPr lang="fr-FR" sz="2700" b="1" dirty="0"/>
              <a:t>Retours attendus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97826"/>
              </p:ext>
            </p:extLst>
          </p:nvPr>
        </p:nvGraphicFramePr>
        <p:xfrm>
          <a:off x="564662" y="965050"/>
          <a:ext cx="7562251" cy="19661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4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464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Millésime</a:t>
                      </a:r>
                      <a:r>
                        <a:rPr lang="fr-FR" sz="1500" baseline="0" dirty="0"/>
                        <a:t> 1</a:t>
                      </a:r>
                      <a:endParaRPr lang="fr-FR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Millésime 2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220">
                <a:tc>
                  <a:txBody>
                    <a:bodyPr/>
                    <a:lstStyle/>
                    <a:p>
                      <a:pPr algn="just"/>
                      <a:r>
                        <a:rPr lang="fr-FR" sz="1500" b="1" u="sng" dirty="0"/>
                        <a:t>Retours pointés</a:t>
                      </a:r>
                      <a:r>
                        <a:rPr lang="fr-FR" sz="1500" b="1" baseline="0" dirty="0"/>
                        <a:t> </a:t>
                      </a:r>
                      <a:r>
                        <a:rPr lang="fr-FR" sz="1500" baseline="0" dirty="0"/>
                        <a:t>sur les polygones contenant des erreurs de couverture ou d’usage.</a:t>
                      </a:r>
                    </a:p>
                    <a:p>
                      <a:pPr algn="just"/>
                      <a:r>
                        <a:rPr lang="fr-FR" sz="1500" dirty="0"/>
                        <a:t>Guichet ouvert pendant</a:t>
                      </a:r>
                      <a:r>
                        <a:rPr lang="fr-FR" sz="1500" baseline="0" dirty="0"/>
                        <a:t> 3 semaines</a:t>
                      </a:r>
                      <a:endParaRPr lang="fr-F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500" b="1" u="sng" dirty="0"/>
                        <a:t>Retours pointés</a:t>
                      </a:r>
                      <a:r>
                        <a:rPr lang="fr-FR" sz="1500" baseline="0" dirty="0"/>
                        <a:t> sur les zones de changements M2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/>
                        <a:t>Guichet ouvert pendant</a:t>
                      </a:r>
                      <a:r>
                        <a:rPr lang="fr-FR" sz="1500" baseline="0" dirty="0"/>
                        <a:t> 3 semaines</a:t>
                      </a:r>
                      <a:endParaRPr lang="fr-FR" sz="1500" dirty="0"/>
                    </a:p>
                    <a:p>
                      <a:pPr algn="just"/>
                      <a:endParaRPr lang="fr-FR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6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Via Espace</a:t>
                      </a:r>
                      <a:r>
                        <a:rPr lang="fr-FR" sz="1500" baseline="0" dirty="0"/>
                        <a:t> Collaboratif IGN</a:t>
                      </a:r>
                      <a:endParaRPr lang="fr-FR" sz="150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609505" y="3344863"/>
            <a:ext cx="1630521" cy="5382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sz="1100" kern="1200" dirty="0">
                <a:solidFill>
                  <a:prstClr val="white"/>
                </a:solidFill>
              </a:rPr>
              <a:t>Formation à l’espace collaboratif et à l’OCS GE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2135433" y="3945845"/>
            <a:ext cx="374650" cy="50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426126" y="3950141"/>
            <a:ext cx="374650" cy="50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4765" y="4577030"/>
            <a:ext cx="5453122" cy="30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</a:pPr>
            <a:r>
              <a:rPr lang="fr-FR" sz="1500" kern="1200" dirty="0">
                <a:solidFill>
                  <a:prstClr val="black"/>
                </a:solidFill>
              </a:rPr>
              <a:t>Couche qui permet de faire des corrections par les prestataires</a:t>
            </a:r>
          </a:p>
        </p:txBody>
      </p:sp>
      <p:sp>
        <p:nvSpPr>
          <p:cNvPr id="13" name="Ellipse 12"/>
          <p:cNvSpPr/>
          <p:nvPr/>
        </p:nvSpPr>
        <p:spPr>
          <a:xfrm>
            <a:off x="609505" y="2986300"/>
            <a:ext cx="298450" cy="307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kern="12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4497532" y="2986300"/>
            <a:ext cx="298450" cy="307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kern="1200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03041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Timelin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D4840"/>
      </a:accent1>
      <a:accent2>
        <a:srgbClr val="358A84"/>
      </a:accent2>
      <a:accent3>
        <a:srgbClr val="026796"/>
      </a:accent3>
      <a:accent4>
        <a:srgbClr val="DAD671"/>
      </a:accent4>
      <a:accent5>
        <a:srgbClr val="FAA74D"/>
      </a:accent5>
      <a:accent6>
        <a:srgbClr val="6E598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958</Words>
  <Application>Microsoft Office PowerPoint</Application>
  <PresentationFormat>Affichage à l'écran (16:9)</PresentationFormat>
  <Paragraphs>328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Calibri</vt:lpstr>
      <vt:lpstr>Fira Sans Extra Condensed</vt:lpstr>
      <vt:lpstr>Roboto</vt:lpstr>
      <vt:lpstr>Arial</vt:lpstr>
      <vt:lpstr>Thème Office</vt:lpstr>
      <vt:lpstr>Project Timeline Infographics by Slidesgo</vt:lpstr>
      <vt:lpstr> Calendrier de production du département  83</vt:lpstr>
      <vt:lpstr> Calendrier de production du département  84</vt:lpstr>
      <vt:lpstr> Calendrier de production du département  06</vt:lpstr>
      <vt:lpstr> Calendrier de production du département  04</vt:lpstr>
      <vt:lpstr> Calendrier de production du département  05</vt:lpstr>
      <vt:lpstr> Calendrier de production du département 13</vt:lpstr>
      <vt:lpstr>Retours attendus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Timeline Infographics</dc:title>
  <cp:lastModifiedBy>Yanis Hamimi</cp:lastModifiedBy>
  <cp:revision>118</cp:revision>
  <dcterms:modified xsi:type="dcterms:W3CDTF">2024-02-19T16:02:55Z</dcterms:modified>
</cp:coreProperties>
</file>