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8"/>
  </p:notesMasterIdLst>
  <p:sldIdLst>
    <p:sldId id="266" r:id="rId3"/>
    <p:sldId id="269" r:id="rId4"/>
    <p:sldId id="268" r:id="rId5"/>
    <p:sldId id="267" r:id="rId6"/>
    <p:sldId id="264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ira Sans Extra Condensed" panose="020B05030500000200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7BCAB-789E-41B2-B04F-1F29E9D72C74}">
  <a:tblStyle styleId="{E2E7BCAB-789E-41B2-B04F-1F29E9D72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1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07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5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5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CFC8F25E-28D9-4EBC-BCF9-B259EB739256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26/02/2024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1D7ADE53-7536-4198-A074-712E35FC3B8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44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3471084603"/>
              </p:ext>
            </p:extLst>
          </p:nvPr>
        </p:nvGraphicFramePr>
        <p:xfrm>
          <a:off x="244197" y="1924700"/>
          <a:ext cx="8556906" cy="4266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80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8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2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3241">
                  <a:extLst>
                    <a:ext uri="{9D8B030D-6E8A-4147-A177-3AD203B41FA5}">
                      <a16:colId xmlns:a16="http://schemas.microsoft.com/office/drawing/2014/main" val="281430889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5786180" y="810297"/>
            <a:ext cx="1592296" cy="1212016"/>
            <a:chOff x="5786180" y="810297"/>
            <a:chExt cx="1592296" cy="1212016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786180" y="810297"/>
              <a:ext cx="1592296" cy="729164"/>
              <a:chOff x="929390" y="3454172"/>
              <a:chExt cx="1592296" cy="729164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929390" y="3629236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1150086" y="3454172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</a:p>
            </p:txBody>
          </p:sp>
        </p:grpSp>
        <p:cxnSp>
          <p:nvCxnSpPr>
            <p:cNvPr id="313" name="Google Shape;313;p22"/>
            <p:cNvCxnSpPr>
              <a:stCxn id="314" idx="0"/>
            </p:cNvCxnSpPr>
            <p:nvPr/>
          </p:nvCxnSpPr>
          <p:spPr>
            <a:xfrm rot="16200000" flipV="1">
              <a:off x="6654213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792766" y="3205106"/>
            <a:ext cx="2036284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4183072" y="3406021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45" name="Google Shape;301;p22"/>
          <p:cNvGrpSpPr/>
          <p:nvPr/>
        </p:nvGrpSpPr>
        <p:grpSpPr>
          <a:xfrm>
            <a:off x="656731" y="916975"/>
            <a:ext cx="1516222" cy="801900"/>
            <a:chOff x="892020" y="3560850"/>
            <a:chExt cx="1622580" cy="801900"/>
          </a:xfrm>
        </p:grpSpPr>
        <p:sp>
          <p:nvSpPr>
            <p:cNvPr id="46" name="Google Shape;302;p22"/>
            <p:cNvSpPr txBox="1"/>
            <p:nvPr/>
          </p:nvSpPr>
          <p:spPr>
            <a:xfrm>
              <a:off x="892020" y="3808650"/>
              <a:ext cx="1560806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8" name="Google Shape;304;p22"/>
          <p:cNvCxnSpPr>
            <a:stCxn id="52" idx="0"/>
            <a:endCxn id="47" idx="1"/>
          </p:cNvCxnSpPr>
          <p:nvPr/>
        </p:nvCxnSpPr>
        <p:spPr>
          <a:xfrm rot="5400000" flipH="1" flipV="1">
            <a:off x="313325" y="1164965"/>
            <a:ext cx="702025" cy="45384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" name="Google Shape;306;p22"/>
          <p:cNvGrpSpPr/>
          <p:nvPr/>
        </p:nvGrpSpPr>
        <p:grpSpPr>
          <a:xfrm>
            <a:off x="297614" y="1742900"/>
            <a:ext cx="279600" cy="279600"/>
            <a:chOff x="1689600" y="2004400"/>
            <a:chExt cx="279600" cy="279600"/>
          </a:xfrm>
        </p:grpSpPr>
        <p:grpSp>
          <p:nvGrpSpPr>
            <p:cNvPr id="50" name="Google Shape;307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52" name="Google Shape;305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8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309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1819460" y="2509888"/>
            <a:ext cx="65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Données auto disponibles</a:t>
            </a:r>
            <a:endParaRPr lang="fr-FR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773683" y="832767"/>
            <a:ext cx="1371600" cy="1219226"/>
            <a:chOff x="7602227" y="832767"/>
            <a:chExt cx="1371600" cy="1219226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7602227" y="832767"/>
              <a:ext cx="1371600" cy="801925"/>
              <a:chOff x="1143000" y="3560850"/>
              <a:chExt cx="1371600" cy="801925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1143000" y="3808675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3</a:t>
                </a:r>
              </a:p>
            </p:txBody>
          </p:sp>
        </p:grpSp>
        <p:cxnSp>
          <p:nvCxnSpPr>
            <p:cNvPr id="68" name="Google Shape;313;p22"/>
            <p:cNvCxnSpPr/>
            <p:nvPr/>
          </p:nvCxnSpPr>
          <p:spPr>
            <a:xfrm rot="16200000" flipV="1">
              <a:off x="826866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4" name="Google Shape;313;p22"/>
          <p:cNvCxnSpPr/>
          <p:nvPr/>
        </p:nvCxnSpPr>
        <p:spPr>
          <a:xfrm rot="16200000" flipH="1">
            <a:off x="3110274" y="2872396"/>
            <a:ext cx="466999" cy="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315;p22"/>
          <p:cNvGrpSpPr/>
          <p:nvPr/>
        </p:nvGrpSpPr>
        <p:grpSpPr>
          <a:xfrm>
            <a:off x="3197547" y="2388648"/>
            <a:ext cx="279600" cy="279600"/>
            <a:chOff x="1689600" y="2004400"/>
            <a:chExt cx="279600" cy="279600"/>
          </a:xfrm>
        </p:grpSpPr>
        <p:grpSp>
          <p:nvGrpSpPr>
            <p:cNvPr id="8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8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47018" y="2469657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8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572000" y="3793776"/>
            <a:ext cx="769244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4885289" y="3569991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266593" y="3990101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285905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4" name="Google Shape;321;p22"/>
          <p:cNvSpPr/>
          <p:nvPr/>
        </p:nvSpPr>
        <p:spPr>
          <a:xfrm>
            <a:off x="6280959" y="4195911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6" name="Google Shape;320;p22"/>
          <p:cNvSpPr/>
          <p:nvPr/>
        </p:nvSpPr>
        <p:spPr>
          <a:xfrm>
            <a:off x="6833287" y="4542309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7012882" y="4321493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992020" y="4766438"/>
            <a:ext cx="914452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956179" y="4415044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680302" y="4984224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2445810"/>
            <a:ext cx="1824446" cy="1367418"/>
            <a:chOff x="143089" y="2431226"/>
            <a:chExt cx="1824446" cy="1367418"/>
          </a:xfrm>
        </p:grpSpPr>
        <p:sp>
          <p:nvSpPr>
            <p:cNvPr id="44" name="Google Shape;319;p22"/>
            <p:cNvSpPr/>
            <p:nvPr/>
          </p:nvSpPr>
          <p:spPr>
            <a:xfrm>
              <a:off x="364746" y="2431226"/>
              <a:ext cx="1602789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chemeClr val="accent4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1090363" cy="815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u="sng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44,49</a:t>
              </a:r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:</a:t>
              </a:r>
            </a:p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M2 = 2020, M1 = 2022</a:t>
              </a:r>
            </a:p>
            <a:p>
              <a:r>
                <a:rPr lang="fr-FR" sz="700" u="sng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72, 53, 85 </a:t>
              </a:r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</a:p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M2 = 2019, M1  2022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37274" y="2905287"/>
            <a:ext cx="71045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Recette à 100%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2822" y="3728369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507745" y="275481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7458" y="2172343"/>
            <a:ext cx="38706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2766" y="2936654"/>
            <a:ext cx="76815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à 20% </a:t>
            </a:r>
            <a:endParaRPr lang="fr-FR" sz="12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577760" y="2921845"/>
            <a:ext cx="1" cy="22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825746" y="3178983"/>
            <a:ext cx="109677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Livraison </a:t>
            </a:r>
            <a:r>
              <a:rPr lang="fr-FR" sz="700">
                <a:latin typeface="Roboto"/>
                <a:ea typeface="Roboto"/>
                <a:cs typeface="Roboto"/>
                <a:sym typeface="Roboto"/>
              </a:rPr>
              <a:t>prévue 11/03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502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7" grpId="0"/>
      <p:bldP spid="14" grpId="0"/>
      <p:bldP spid="100" grpId="0" animBg="1"/>
      <p:bldP spid="102" grpId="0" animBg="1"/>
      <p:bldP spid="108" grpId="0" animBg="1"/>
      <p:bldP spid="110" grpId="0"/>
      <p:bldP spid="114" grpId="0" animBg="1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  <p:bldP spid="92" grpId="0"/>
      <p:bldP spid="82" grpId="0"/>
      <p:bldP spid="6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49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2607320790"/>
              </p:ext>
            </p:extLst>
          </p:nvPr>
        </p:nvGraphicFramePr>
        <p:xfrm>
          <a:off x="244197" y="1924700"/>
          <a:ext cx="8635485" cy="4266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87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7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1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6996430" y="810297"/>
            <a:ext cx="1592296" cy="1212016"/>
            <a:chOff x="5786180" y="810297"/>
            <a:chExt cx="1592296" cy="1212016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786180" y="810297"/>
              <a:ext cx="1592296" cy="729164"/>
              <a:chOff x="929390" y="3454172"/>
              <a:chExt cx="1592296" cy="729164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929390" y="3629236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1150086" y="3454172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</a:p>
            </p:txBody>
          </p:sp>
        </p:grpSp>
        <p:cxnSp>
          <p:nvCxnSpPr>
            <p:cNvPr id="313" name="Google Shape;313;p22"/>
            <p:cNvCxnSpPr>
              <a:stCxn id="314" idx="0"/>
            </p:cNvCxnSpPr>
            <p:nvPr/>
          </p:nvCxnSpPr>
          <p:spPr>
            <a:xfrm rot="16200000" flipV="1">
              <a:off x="6654213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792765" y="2803259"/>
            <a:ext cx="1729313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488399" y="3045166"/>
            <a:ext cx="811235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45" name="Google Shape;301;p22"/>
          <p:cNvGrpSpPr/>
          <p:nvPr/>
        </p:nvGrpSpPr>
        <p:grpSpPr>
          <a:xfrm>
            <a:off x="656731" y="916975"/>
            <a:ext cx="1516222" cy="801900"/>
            <a:chOff x="892020" y="3560850"/>
            <a:chExt cx="1622580" cy="801900"/>
          </a:xfrm>
        </p:grpSpPr>
        <p:sp>
          <p:nvSpPr>
            <p:cNvPr id="46" name="Google Shape;302;p22"/>
            <p:cNvSpPr txBox="1"/>
            <p:nvPr/>
          </p:nvSpPr>
          <p:spPr>
            <a:xfrm>
              <a:off x="892020" y="3808650"/>
              <a:ext cx="1560806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</a:p>
            <a:p>
              <a:pPr lvl="0"/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(13/10)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8" name="Google Shape;304;p22"/>
          <p:cNvCxnSpPr>
            <a:stCxn id="52" idx="0"/>
            <a:endCxn id="47" idx="1"/>
          </p:cNvCxnSpPr>
          <p:nvPr/>
        </p:nvCxnSpPr>
        <p:spPr>
          <a:xfrm rot="5400000" flipH="1" flipV="1">
            <a:off x="313325" y="1164965"/>
            <a:ext cx="702025" cy="45384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" name="Google Shape;306;p22"/>
          <p:cNvGrpSpPr/>
          <p:nvPr/>
        </p:nvGrpSpPr>
        <p:grpSpPr>
          <a:xfrm>
            <a:off x="297614" y="1742900"/>
            <a:ext cx="279600" cy="279600"/>
            <a:chOff x="1689600" y="2004400"/>
            <a:chExt cx="279600" cy="279600"/>
          </a:xfrm>
        </p:grpSpPr>
        <p:grpSp>
          <p:nvGrpSpPr>
            <p:cNvPr id="50" name="Google Shape;307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52" name="Google Shape;305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8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309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4" name="Google Shape;313;p22"/>
          <p:cNvCxnSpPr>
            <a:cxnSpLocks/>
          </p:cNvCxnSpPr>
          <p:nvPr/>
        </p:nvCxnSpPr>
        <p:spPr>
          <a:xfrm rot="16200000" flipH="1">
            <a:off x="3412390" y="2600953"/>
            <a:ext cx="226116" cy="622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315;p22"/>
          <p:cNvGrpSpPr/>
          <p:nvPr/>
        </p:nvGrpSpPr>
        <p:grpSpPr>
          <a:xfrm>
            <a:off x="3376147" y="2240722"/>
            <a:ext cx="279600" cy="279600"/>
            <a:chOff x="1689600" y="2004400"/>
            <a:chExt cx="279600" cy="279600"/>
          </a:xfrm>
        </p:grpSpPr>
        <p:grpSp>
          <p:nvGrpSpPr>
            <p:cNvPr id="8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8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97022" y="2308312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8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301167" y="3376912"/>
            <a:ext cx="729674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4225060" y="3146039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030841" y="3573237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020407" y="3852680"/>
            <a:ext cx="9574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Démarrage PI du 2020 une fois  le 2022 stabilisé</a:t>
            </a:r>
          </a:p>
        </p:txBody>
      </p:sp>
      <p:sp>
        <p:nvSpPr>
          <p:cNvPr id="114" name="Google Shape;321;p22"/>
          <p:cNvSpPr/>
          <p:nvPr/>
        </p:nvSpPr>
        <p:spPr>
          <a:xfrm>
            <a:off x="6046467" y="3779047"/>
            <a:ext cx="806274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6" name="Google Shape;320;p22"/>
          <p:cNvSpPr/>
          <p:nvPr/>
        </p:nvSpPr>
        <p:spPr>
          <a:xfrm>
            <a:off x="6833287" y="4125445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6798562" y="3904629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992020" y="4349574"/>
            <a:ext cx="914452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956179" y="3998180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992020" y="4595762"/>
            <a:ext cx="91445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Google Shape;319;p22"/>
          <p:cNvSpPr/>
          <p:nvPr/>
        </p:nvSpPr>
        <p:spPr>
          <a:xfrm>
            <a:off x="221657" y="2445810"/>
            <a:ext cx="1602789" cy="31504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7013" y="4064963"/>
            <a:ext cx="80627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M1, M2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528561" y="2540083"/>
            <a:ext cx="1067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 &amp;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(31/01)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7458" y="2172343"/>
            <a:ext cx="38706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940578" y="2172343"/>
            <a:ext cx="43727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17A6827-B12F-44CA-949C-8EDC9895E16F}"/>
              </a:ext>
            </a:extLst>
          </p:cNvPr>
          <p:cNvSpPr/>
          <p:nvPr/>
        </p:nvSpPr>
        <p:spPr>
          <a:xfrm>
            <a:off x="117960" y="334525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=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= 2020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71B9360-45B5-4EB3-B6BF-483C93EE860A}"/>
              </a:ext>
            </a:extLst>
          </p:cNvPr>
          <p:cNvSpPr/>
          <p:nvPr/>
        </p:nvSpPr>
        <p:spPr>
          <a:xfrm>
            <a:off x="3522234" y="3334190"/>
            <a:ext cx="777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</p:spTree>
    <p:extLst>
      <p:ext uri="{BB962C8B-B14F-4D97-AF65-F5344CB8AC3E}">
        <p14:creationId xmlns:p14="http://schemas.microsoft.com/office/powerpoint/2010/main" val="7836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14" grpId="0"/>
      <p:bldP spid="100" grpId="0" animBg="1"/>
      <p:bldP spid="102" grpId="0" animBg="1"/>
      <p:bldP spid="108" grpId="0" animBg="1"/>
      <p:bldP spid="110" grpId="0"/>
      <p:bldP spid="114" grpId="0" animBg="1"/>
      <p:bldP spid="116" grpId="0" animBg="1"/>
      <p:bldP spid="117" grpId="0" animBg="1"/>
      <p:bldP spid="119" grpId="0" animBg="1"/>
      <p:bldP spid="120" grpId="0"/>
      <p:bldP spid="90" grpId="0"/>
      <p:bldP spid="3" grpId="0"/>
      <p:bldP spid="92" grpId="0"/>
      <p:bldP spid="82" grpId="0"/>
      <p:bldP spid="94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72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3536848107"/>
              </p:ext>
            </p:extLst>
          </p:nvPr>
        </p:nvGraphicFramePr>
        <p:xfrm>
          <a:off x="244197" y="1924700"/>
          <a:ext cx="8535476" cy="4266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9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15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5786180" y="810297"/>
            <a:ext cx="1592296" cy="1212016"/>
            <a:chOff x="5786180" y="810297"/>
            <a:chExt cx="1592296" cy="1212016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786180" y="810297"/>
              <a:ext cx="1592296" cy="729164"/>
              <a:chOff x="929390" y="3454172"/>
              <a:chExt cx="1592296" cy="729164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929390" y="3629236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1150086" y="3454172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</a:p>
            </p:txBody>
          </p:sp>
        </p:grpSp>
        <p:cxnSp>
          <p:nvCxnSpPr>
            <p:cNvPr id="313" name="Google Shape;313;p22"/>
            <p:cNvCxnSpPr>
              <a:stCxn id="314" idx="0"/>
            </p:cNvCxnSpPr>
            <p:nvPr/>
          </p:nvCxnSpPr>
          <p:spPr>
            <a:xfrm rot="16200000" flipV="1">
              <a:off x="6654213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792766" y="3166331"/>
            <a:ext cx="1553750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472130" y="3413165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45" name="Google Shape;301;p22"/>
          <p:cNvGrpSpPr/>
          <p:nvPr/>
        </p:nvGrpSpPr>
        <p:grpSpPr>
          <a:xfrm>
            <a:off x="656731" y="916975"/>
            <a:ext cx="1516222" cy="801900"/>
            <a:chOff x="892020" y="3560850"/>
            <a:chExt cx="1622580" cy="801900"/>
          </a:xfrm>
        </p:grpSpPr>
        <p:sp>
          <p:nvSpPr>
            <p:cNvPr id="46" name="Google Shape;302;p22"/>
            <p:cNvSpPr txBox="1"/>
            <p:nvPr/>
          </p:nvSpPr>
          <p:spPr>
            <a:xfrm>
              <a:off x="892020" y="3808650"/>
              <a:ext cx="1560806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8" name="Google Shape;304;p22"/>
          <p:cNvCxnSpPr>
            <a:stCxn id="52" idx="0"/>
            <a:endCxn id="47" idx="1"/>
          </p:cNvCxnSpPr>
          <p:nvPr/>
        </p:nvCxnSpPr>
        <p:spPr>
          <a:xfrm rot="5400000" flipH="1" flipV="1">
            <a:off x="313325" y="1164965"/>
            <a:ext cx="702025" cy="45384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" name="Google Shape;306;p22"/>
          <p:cNvGrpSpPr/>
          <p:nvPr/>
        </p:nvGrpSpPr>
        <p:grpSpPr>
          <a:xfrm>
            <a:off x="297614" y="1742900"/>
            <a:ext cx="279600" cy="279600"/>
            <a:chOff x="1689600" y="2004400"/>
            <a:chExt cx="279600" cy="279600"/>
          </a:xfrm>
        </p:grpSpPr>
        <p:grpSp>
          <p:nvGrpSpPr>
            <p:cNvPr id="50" name="Google Shape;307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52" name="Google Shape;305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8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309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angle 60"/>
          <p:cNvSpPr/>
          <p:nvPr/>
        </p:nvSpPr>
        <p:spPr>
          <a:xfrm>
            <a:off x="2737274" y="3469807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35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460" y="2509888"/>
            <a:ext cx="65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Données auto disponibles</a:t>
            </a:r>
            <a:endParaRPr lang="fr-FR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816547" y="832767"/>
            <a:ext cx="1371600" cy="1219226"/>
            <a:chOff x="7602227" y="832767"/>
            <a:chExt cx="1371600" cy="1219226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7602227" y="832767"/>
              <a:ext cx="1371600" cy="801925"/>
              <a:chOff x="1143000" y="3560850"/>
              <a:chExt cx="1371600" cy="801925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1143000" y="3808675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3</a:t>
                </a:r>
              </a:p>
            </p:txBody>
          </p:sp>
        </p:grpSp>
        <p:cxnSp>
          <p:nvCxnSpPr>
            <p:cNvPr id="68" name="Google Shape;313;p22"/>
            <p:cNvCxnSpPr/>
            <p:nvPr/>
          </p:nvCxnSpPr>
          <p:spPr>
            <a:xfrm rot="16200000" flipV="1">
              <a:off x="826866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4" name="Google Shape;313;p22"/>
          <p:cNvCxnSpPr/>
          <p:nvPr/>
        </p:nvCxnSpPr>
        <p:spPr>
          <a:xfrm rot="16200000" flipH="1">
            <a:off x="3154455" y="2758504"/>
            <a:ext cx="466999" cy="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315;p22"/>
          <p:cNvGrpSpPr/>
          <p:nvPr/>
        </p:nvGrpSpPr>
        <p:grpSpPr>
          <a:xfrm>
            <a:off x="3241727" y="2249557"/>
            <a:ext cx="279600" cy="279600"/>
            <a:chOff x="1689600" y="2004400"/>
            <a:chExt cx="279600" cy="279600"/>
          </a:xfrm>
        </p:grpSpPr>
        <p:grpSp>
          <p:nvGrpSpPr>
            <p:cNvPr id="8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8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12205" y="2431332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8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301167" y="3793776"/>
            <a:ext cx="729674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4168210" y="3577135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030841" y="3990101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128737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784355" y="4398124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4" name="Google Shape;321;p22"/>
          <p:cNvSpPr/>
          <p:nvPr/>
        </p:nvSpPr>
        <p:spPr>
          <a:xfrm>
            <a:off x="6066639" y="4195911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6" name="Google Shape;320;p22"/>
          <p:cNvSpPr/>
          <p:nvPr/>
        </p:nvSpPr>
        <p:spPr>
          <a:xfrm>
            <a:off x="6833287" y="4542309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6798562" y="4321493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992020" y="4766438"/>
            <a:ext cx="914452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956179" y="4415044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680302" y="4984224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2445810"/>
            <a:ext cx="1824446" cy="1367418"/>
            <a:chOff x="143089" y="2431226"/>
            <a:chExt cx="1824446" cy="1367418"/>
          </a:xfrm>
        </p:grpSpPr>
        <p:sp>
          <p:nvSpPr>
            <p:cNvPr id="44" name="Google Shape;319;p22"/>
            <p:cNvSpPr/>
            <p:nvPr/>
          </p:nvSpPr>
          <p:spPr>
            <a:xfrm>
              <a:off x="364746" y="2431226"/>
              <a:ext cx="1602789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chemeClr val="accent4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1090363" cy="815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u="sng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44,49</a:t>
              </a:r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:</a:t>
              </a:r>
            </a:p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M2 = 2020, M1 = 2022</a:t>
              </a:r>
            </a:p>
            <a:p>
              <a:r>
                <a:rPr lang="fr-FR" sz="700" u="sng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72, 53, 85 </a:t>
              </a:r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</a:p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M2 = 2019, M1  2022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51546" y="2948151"/>
            <a:ext cx="71045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Recette à 100%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5654" y="3728369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500229" y="2717318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7458" y="2172343"/>
            <a:ext cx="38706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86962" y="2172343"/>
            <a:ext cx="43727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038" y="2951465"/>
            <a:ext cx="76815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à 20% </a:t>
            </a:r>
            <a:endParaRPr lang="fr-FR" sz="12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299154" y="2936656"/>
            <a:ext cx="1" cy="22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oogle Shape;313;p22"/>
          <p:cNvCxnSpPr/>
          <p:nvPr/>
        </p:nvCxnSpPr>
        <p:spPr>
          <a:xfrm rot="16200000" flipH="1">
            <a:off x="3408200" y="2877381"/>
            <a:ext cx="869032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6" name="Rectangle 95"/>
          <p:cNvSpPr/>
          <p:nvPr/>
        </p:nvSpPr>
        <p:spPr>
          <a:xfrm>
            <a:off x="3825746" y="3178983"/>
            <a:ext cx="109677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Livraison prévue 20/02</a:t>
            </a:r>
          </a:p>
        </p:txBody>
      </p:sp>
    </p:spTree>
    <p:extLst>
      <p:ext uri="{BB962C8B-B14F-4D97-AF65-F5344CB8AC3E}">
        <p14:creationId xmlns:p14="http://schemas.microsoft.com/office/powerpoint/2010/main" val="39378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61" grpId="0"/>
      <p:bldP spid="7" grpId="0"/>
      <p:bldP spid="14" grpId="0"/>
      <p:bldP spid="100" grpId="0" animBg="1"/>
      <p:bldP spid="102" grpId="0" animBg="1"/>
      <p:bldP spid="108" grpId="0" animBg="1"/>
      <p:bldP spid="110" grpId="0"/>
      <p:bldP spid="113" grpId="0"/>
      <p:bldP spid="114" grpId="0" animBg="1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  <p:bldP spid="92" grpId="0"/>
      <p:bldP spid="82" grpId="0"/>
      <p:bldP spid="94" grpId="0"/>
      <p:bldP spid="6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des départements  53 et 85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3266033743"/>
              </p:ext>
            </p:extLst>
          </p:nvPr>
        </p:nvGraphicFramePr>
        <p:xfrm>
          <a:off x="244197" y="1924700"/>
          <a:ext cx="8806970" cy="4266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92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00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9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5786180" y="810297"/>
            <a:ext cx="1592296" cy="1212016"/>
            <a:chOff x="5786180" y="810297"/>
            <a:chExt cx="1592296" cy="1212016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786180" y="810297"/>
              <a:ext cx="1592296" cy="729164"/>
              <a:chOff x="929390" y="3454172"/>
              <a:chExt cx="1592296" cy="729164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929390" y="3629236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1150086" y="3454172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</a:p>
            </p:txBody>
          </p:sp>
        </p:grpSp>
        <p:cxnSp>
          <p:nvCxnSpPr>
            <p:cNvPr id="313" name="Google Shape;313;p22"/>
            <p:cNvCxnSpPr>
              <a:stCxn id="314" idx="0"/>
            </p:cNvCxnSpPr>
            <p:nvPr/>
          </p:nvCxnSpPr>
          <p:spPr>
            <a:xfrm rot="16200000" flipV="1">
              <a:off x="6654213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807013" y="2966299"/>
            <a:ext cx="186483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923786" y="3313149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45" name="Google Shape;301;p22"/>
          <p:cNvGrpSpPr/>
          <p:nvPr/>
        </p:nvGrpSpPr>
        <p:grpSpPr>
          <a:xfrm>
            <a:off x="178927" y="916975"/>
            <a:ext cx="1516222" cy="801900"/>
            <a:chOff x="892020" y="3560850"/>
            <a:chExt cx="1622580" cy="801900"/>
          </a:xfrm>
        </p:grpSpPr>
        <p:sp>
          <p:nvSpPr>
            <p:cNvPr id="46" name="Google Shape;302;p22"/>
            <p:cNvSpPr txBox="1"/>
            <p:nvPr/>
          </p:nvSpPr>
          <p:spPr>
            <a:xfrm>
              <a:off x="892020" y="3808650"/>
              <a:ext cx="1560806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8" name="Google Shape;304;p22"/>
          <p:cNvCxnSpPr>
            <a:stCxn id="52" idx="0"/>
            <a:endCxn id="47" idx="1"/>
          </p:cNvCxnSpPr>
          <p:nvPr/>
        </p:nvCxnSpPr>
        <p:spPr>
          <a:xfrm rot="5400000" flipH="1" flipV="1">
            <a:off x="-106813" y="1222631"/>
            <a:ext cx="702025" cy="338514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" name="Google Shape;306;p22"/>
          <p:cNvGrpSpPr/>
          <p:nvPr/>
        </p:nvGrpSpPr>
        <p:grpSpPr>
          <a:xfrm>
            <a:off x="-64858" y="1742900"/>
            <a:ext cx="279600" cy="279600"/>
            <a:chOff x="1689600" y="2004400"/>
            <a:chExt cx="279600" cy="279600"/>
          </a:xfrm>
        </p:grpSpPr>
        <p:grpSp>
          <p:nvGrpSpPr>
            <p:cNvPr id="50" name="Google Shape;307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52" name="Google Shape;305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8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309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angle 60"/>
          <p:cNvSpPr/>
          <p:nvPr/>
        </p:nvSpPr>
        <p:spPr>
          <a:xfrm>
            <a:off x="2513246" y="3310040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35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460" y="2509888"/>
            <a:ext cx="65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Données auto disponibles</a:t>
            </a:r>
            <a:endParaRPr lang="fr-FR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602227" y="832767"/>
            <a:ext cx="1371600" cy="1219226"/>
            <a:chOff x="7602227" y="832767"/>
            <a:chExt cx="1371600" cy="1219226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7602227" y="832767"/>
              <a:ext cx="1371600" cy="801925"/>
              <a:chOff x="1143000" y="3560850"/>
              <a:chExt cx="1371600" cy="801925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1143000" y="3808675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3</a:t>
                </a:r>
              </a:p>
            </p:txBody>
          </p:sp>
        </p:grpSp>
        <p:cxnSp>
          <p:nvCxnSpPr>
            <p:cNvPr id="68" name="Google Shape;313;p22"/>
            <p:cNvCxnSpPr/>
            <p:nvPr/>
          </p:nvCxnSpPr>
          <p:spPr>
            <a:xfrm rot="16200000" flipV="1">
              <a:off x="826866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4" name="Google Shape;313;p22"/>
          <p:cNvCxnSpPr>
            <a:stCxn id="88" idx="4"/>
          </p:cNvCxnSpPr>
          <p:nvPr/>
        </p:nvCxnSpPr>
        <p:spPr>
          <a:xfrm rot="16200000" flipH="1">
            <a:off x="3585542" y="2872396"/>
            <a:ext cx="466999" cy="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315;p22"/>
          <p:cNvGrpSpPr/>
          <p:nvPr/>
        </p:nvGrpSpPr>
        <p:grpSpPr>
          <a:xfrm>
            <a:off x="3679203" y="2359335"/>
            <a:ext cx="279600" cy="279600"/>
            <a:chOff x="1689600" y="2004400"/>
            <a:chExt cx="279600" cy="279600"/>
          </a:xfrm>
        </p:grpSpPr>
        <p:grpSp>
          <p:nvGrpSpPr>
            <p:cNvPr id="8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8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905628" y="2412660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8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401558" y="3682830"/>
            <a:ext cx="729674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4619866" y="3477119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080849" y="3990101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128737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4" name="Google Shape;321;p22"/>
          <p:cNvSpPr/>
          <p:nvPr/>
        </p:nvSpPr>
        <p:spPr>
          <a:xfrm>
            <a:off x="6152367" y="4195911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6" name="Google Shape;320;p22"/>
          <p:cNvSpPr/>
          <p:nvPr/>
        </p:nvSpPr>
        <p:spPr>
          <a:xfrm>
            <a:off x="6833287" y="4542309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6884290" y="4321493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992019" y="4766438"/>
            <a:ext cx="861277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956179" y="4415044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fr-FR" sz="10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680302" y="4984224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2445810"/>
            <a:ext cx="1824446" cy="1367418"/>
            <a:chOff x="143089" y="2431226"/>
            <a:chExt cx="1824446" cy="1367418"/>
          </a:xfrm>
        </p:grpSpPr>
        <p:sp>
          <p:nvSpPr>
            <p:cNvPr id="44" name="Google Shape;319;p22"/>
            <p:cNvSpPr/>
            <p:nvPr/>
          </p:nvSpPr>
          <p:spPr>
            <a:xfrm>
              <a:off x="364746" y="2431226"/>
              <a:ext cx="1602789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chemeClr val="accent4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1090363" cy="815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u="sng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44,49</a:t>
              </a:r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:</a:t>
              </a:r>
            </a:p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M2 = 2020, M1 = 2022</a:t>
              </a:r>
            </a:p>
            <a:p>
              <a:r>
                <a:rPr lang="fr-FR" sz="700" u="sng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72, 53, 85 </a:t>
              </a:r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</a:p>
            <a:p>
              <a:r>
                <a:rPr lang="fr-FR" sz="7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M2 = 2019, M1  2022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66215" y="2751433"/>
            <a:ext cx="71045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Recette à 100%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5654" y="3728369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856725" y="2648387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8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08174" y="2172343"/>
            <a:ext cx="38706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46796" y="2051993"/>
            <a:ext cx="43727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lang="fr-FR" sz="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038" y="2751433"/>
            <a:ext cx="76815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à 20% </a:t>
            </a:r>
            <a:endParaRPr lang="fr-FR" sz="12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299154" y="2936656"/>
            <a:ext cx="1" cy="22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61" grpId="0"/>
      <p:bldP spid="7" grpId="0"/>
      <p:bldP spid="14" grpId="0"/>
      <p:bldP spid="100" grpId="0" animBg="1"/>
      <p:bldP spid="102" grpId="0" animBg="1"/>
      <p:bldP spid="108" grpId="0" animBg="1"/>
      <p:bldP spid="110" grpId="0"/>
      <p:bldP spid="114" grpId="0" animBg="1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  <p:bldP spid="92" grpId="0"/>
      <p:bldP spid="82" grpId="0"/>
      <p:bldP spid="9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100" y="74244"/>
            <a:ext cx="8229600" cy="857250"/>
          </a:xfrm>
        </p:spPr>
        <p:txBody>
          <a:bodyPr>
            <a:normAutofit/>
          </a:bodyPr>
          <a:lstStyle/>
          <a:p>
            <a:r>
              <a:rPr lang="fr-FR" sz="2700" b="1" dirty="0"/>
              <a:t>Retours attendus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69436"/>
              </p:ext>
            </p:extLst>
          </p:nvPr>
        </p:nvGraphicFramePr>
        <p:xfrm>
          <a:off x="2031960" y="965050"/>
          <a:ext cx="4698513" cy="289835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6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64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Millésime</a:t>
                      </a:r>
                      <a:r>
                        <a:rPr lang="fr-FR" sz="1500" baseline="0" dirty="0"/>
                        <a:t> 1 </a:t>
                      </a:r>
                      <a:endParaRPr lang="fr-FR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/>
                        <a:t>Millésime 2</a:t>
                      </a:r>
                      <a:endParaRPr lang="fr-FR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430"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/>
                        <a:t>Retours pointés</a:t>
                      </a:r>
                      <a:r>
                        <a:rPr lang="fr-FR" sz="1500" b="1" baseline="0" dirty="0"/>
                        <a:t> </a:t>
                      </a:r>
                      <a:r>
                        <a:rPr lang="fr-FR" sz="1500" baseline="0" dirty="0"/>
                        <a:t>sur les polygones contenant des erreurs de couverture ou d’usage.</a:t>
                      </a:r>
                    </a:p>
                    <a:p>
                      <a:pPr algn="just"/>
                      <a:r>
                        <a:rPr lang="fr-FR" sz="1500" dirty="0"/>
                        <a:t>Guichet ouvert pendant</a:t>
                      </a:r>
                      <a:r>
                        <a:rPr lang="fr-FR" sz="1500" baseline="0" dirty="0"/>
                        <a:t> 3 semaines</a:t>
                      </a:r>
                      <a:endParaRPr lang="fr-F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/>
                        <a:t>Retours pointés</a:t>
                      </a:r>
                      <a:r>
                        <a:rPr lang="fr-FR" sz="1500" baseline="0" dirty="0"/>
                        <a:t> sur les zones de changements M2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Guichet ouvert pendant</a:t>
                      </a:r>
                      <a:r>
                        <a:rPr lang="fr-FR" sz="1500" baseline="0" dirty="0"/>
                        <a:t> 3 semaines</a:t>
                      </a:r>
                      <a:endParaRPr lang="fr-FR" sz="1500" dirty="0"/>
                    </a:p>
                    <a:p>
                      <a:pPr algn="just"/>
                      <a:endParaRPr lang="fr-F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6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Via Espace</a:t>
                      </a:r>
                      <a:r>
                        <a:rPr lang="fr-FR" sz="1500" baseline="0" dirty="0"/>
                        <a:t> Collaboratif IGN</a:t>
                      </a:r>
                      <a:endParaRPr lang="fr-FR" sz="150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080046" y="2784748"/>
            <a:ext cx="1630521" cy="5382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sz="1100" kern="1200" dirty="0">
                <a:solidFill>
                  <a:prstClr val="white"/>
                </a:solidFill>
              </a:rPr>
              <a:t>Formation à l’espace collaboratif et à l’OCS GE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2238641" y="3858807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370133" y="3858807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90258" y="4438833"/>
            <a:ext cx="4229100" cy="530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fr-FR" sz="1500" kern="1200" dirty="0">
                <a:solidFill>
                  <a:prstClr val="black"/>
                </a:solidFill>
              </a:rPr>
              <a:t>Couche qui permet de faire des corrections par les prestataires</a:t>
            </a:r>
          </a:p>
        </p:txBody>
      </p:sp>
      <p:sp>
        <p:nvSpPr>
          <p:cNvPr id="14" name="Ellipse 13"/>
          <p:cNvSpPr/>
          <p:nvPr/>
        </p:nvSpPr>
        <p:spPr>
          <a:xfrm>
            <a:off x="2127516" y="3494087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6370133" y="3433536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030412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Timelin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D4840"/>
      </a:accent1>
      <a:accent2>
        <a:srgbClr val="358A84"/>
      </a:accent2>
      <a:accent3>
        <a:srgbClr val="026796"/>
      </a:accent3>
      <a:accent4>
        <a:srgbClr val="DAD671"/>
      </a:accent4>
      <a:accent5>
        <a:srgbClr val="FAA74D"/>
      </a:accent5>
      <a:accent6>
        <a:srgbClr val="6E598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676</Words>
  <Application>Microsoft Office PowerPoint</Application>
  <PresentationFormat>Affichage à l'écran (16:9)</PresentationFormat>
  <Paragraphs>206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Roboto</vt:lpstr>
      <vt:lpstr>Calibri</vt:lpstr>
      <vt:lpstr>Fira Sans Extra Condensed</vt:lpstr>
      <vt:lpstr>Arial</vt:lpstr>
      <vt:lpstr>Project Timeline Infographics by Slidesgo</vt:lpstr>
      <vt:lpstr>Thème Office</vt:lpstr>
      <vt:lpstr> Calendrier de production du département  44</vt:lpstr>
      <vt:lpstr> Calendrier de production du département  49</vt:lpstr>
      <vt:lpstr> Calendrier de production du département  72</vt:lpstr>
      <vt:lpstr> Calendrier de production des départements  53 et 85</vt:lpstr>
      <vt:lpstr>Retours attendus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 Infographics</dc:title>
  <cp:lastModifiedBy>Quentin Courtiade</cp:lastModifiedBy>
  <cp:revision>116</cp:revision>
  <dcterms:modified xsi:type="dcterms:W3CDTF">2024-02-26T09:37:32Z</dcterms:modified>
</cp:coreProperties>
</file>