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7556500" cy="10693400"/>
  <p:notesSz cx="6858000" cy="9144000"/>
  <p:embeddedFontLst>
    <p:embeddedFont>
      <p:font typeface="Glacial Indifference" panose="020B0604020202020204" charset="0"/>
      <p:regular r:id="rId6"/>
    </p:embeddedFont>
    <p:embeddedFont>
      <p:font typeface="Glacial Indifference Bold" panose="020B0604020202020204" charset="0"/>
      <p:regular r:id="rId7"/>
    </p:embeddedFont>
    <p:embeddedFont>
      <p:font typeface="Glacial Indifference Italics" panose="020B0604020202020204" charset="0"/>
      <p:regular r:id="rId8"/>
    </p:embeddedFont>
    <p:embeddedFont>
      <p:font typeface="Open Sans" panose="020B0606030504020204" pitchFamily="34" charset="0"/>
      <p:regular r:id="rId9"/>
    </p:embeddedFont>
    <p:embeddedFont>
      <p:font typeface="Open Sans Bold" panose="020B0806030504020204" charset="0"/>
      <p:regular r:id="rId10"/>
    </p:embeddedFont>
    <p:embeddedFont>
      <p:font typeface="Open Sans Italics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7" d="100"/>
          <a:sy n="67" d="100"/>
        </p:scale>
        <p:origin x="312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Luck" userId="0804a40d-247f-400c-8ace-148d5d3a89f5" providerId="ADAL" clId="{0996FA5B-3928-4EE5-A65B-E4AFDDF42832}"/>
    <pc:docChg chg="modSld">
      <pc:chgData name="Simon Luck" userId="0804a40d-247f-400c-8ace-148d5d3a89f5" providerId="ADAL" clId="{0996FA5B-3928-4EE5-A65B-E4AFDDF42832}" dt="2025-06-26T12:39:37.129" v="1" actId="1076"/>
      <pc:docMkLst>
        <pc:docMk/>
      </pc:docMkLst>
      <pc:sldChg chg="modSp mod">
        <pc:chgData name="Simon Luck" userId="0804a40d-247f-400c-8ace-148d5d3a89f5" providerId="ADAL" clId="{0996FA5B-3928-4EE5-A65B-E4AFDDF42832}" dt="2025-06-26T12:39:37.129" v="1" actId="1076"/>
        <pc:sldMkLst>
          <pc:docMk/>
          <pc:sldMk cId="0" sldId="256"/>
        </pc:sldMkLst>
        <pc:spChg chg="mod">
          <ac:chgData name="Simon Luck" userId="0804a40d-247f-400c-8ace-148d5d3a89f5" providerId="ADAL" clId="{0996FA5B-3928-4EE5-A65B-E4AFDDF42832}" dt="2025-06-26T12:39:37.129" v="1" actId="1076"/>
          <ac:spMkLst>
            <pc:docMk/>
            <pc:sldMk cId="0" sldId="256"/>
            <ac:spMk id="41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hyperlink" Target="https://framaforms.org/inscription-rencontres-nationales-de-la-cooperation-territoriale-2025-175092263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56000" y="2688655"/>
            <a:ext cx="5896200" cy="6481645"/>
          </a:xfrm>
          <a:custGeom>
            <a:avLst/>
            <a:gdLst/>
            <a:ahLst/>
            <a:cxnLst/>
            <a:rect l="l" t="t" r="r" b="b"/>
            <a:pathLst>
              <a:path w="5896200" h="6481645">
                <a:moveTo>
                  <a:pt x="0" y="0"/>
                </a:moveTo>
                <a:lnTo>
                  <a:pt x="5896200" y="0"/>
                </a:lnTo>
                <a:lnTo>
                  <a:pt x="5896200" y="6481645"/>
                </a:lnTo>
                <a:lnTo>
                  <a:pt x="0" y="6481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8000"/>
            </a:blip>
            <a:stretch>
              <a:fillRect l="-9673" t="-21848" r="-15505" b="-42634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3" name="Freeform 3"/>
          <p:cNvSpPr/>
          <p:nvPr/>
        </p:nvSpPr>
        <p:spPr>
          <a:xfrm>
            <a:off x="164122" y="9973220"/>
            <a:ext cx="549952" cy="546471"/>
          </a:xfrm>
          <a:custGeom>
            <a:avLst/>
            <a:gdLst/>
            <a:ahLst/>
            <a:cxnLst/>
            <a:rect l="l" t="t" r="r" b="b"/>
            <a:pathLst>
              <a:path w="549952" h="546471">
                <a:moveTo>
                  <a:pt x="0" y="0"/>
                </a:moveTo>
                <a:lnTo>
                  <a:pt x="549952" y="0"/>
                </a:lnTo>
                <a:lnTo>
                  <a:pt x="549952" y="546471"/>
                </a:lnTo>
                <a:lnTo>
                  <a:pt x="0" y="54647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grpSp>
        <p:nvGrpSpPr>
          <p:cNvPr id="4" name="Group 4"/>
          <p:cNvGrpSpPr/>
          <p:nvPr/>
        </p:nvGrpSpPr>
        <p:grpSpPr>
          <a:xfrm>
            <a:off x="317541" y="526364"/>
            <a:ext cx="2875019" cy="466458"/>
            <a:chOff x="0" y="0"/>
            <a:chExt cx="3833358" cy="62194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3833358" cy="621945"/>
            </a:xfrm>
            <a:custGeom>
              <a:avLst/>
              <a:gdLst/>
              <a:ahLst/>
              <a:cxnLst/>
              <a:rect l="l" t="t" r="r" b="b"/>
              <a:pathLst>
                <a:path w="3833358" h="621945">
                  <a:moveTo>
                    <a:pt x="0" y="0"/>
                  </a:moveTo>
                  <a:lnTo>
                    <a:pt x="3833358" y="0"/>
                  </a:lnTo>
                  <a:lnTo>
                    <a:pt x="3833358" y="621945"/>
                  </a:lnTo>
                  <a:lnTo>
                    <a:pt x="0" y="62194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t="-1234" b="-1234"/>
              </a:stretch>
            </a:blipFill>
          </p:spPr>
          <p:txBody>
            <a:bodyPr/>
            <a:lstStyle/>
            <a:p>
              <a:endParaRPr lang="fr-FR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320766" y="14216"/>
              <a:ext cx="3191827" cy="5471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  <a:spcBef>
                  <a:spcPct val="0"/>
                </a:spcBef>
              </a:pPr>
              <a:r>
                <a:rPr lang="en-US" sz="2499" b="1">
                  <a:solidFill>
                    <a:srgbClr val="FDFEFE"/>
                  </a:solidFill>
                  <a:latin typeface="Glacial Indifference Bold"/>
                  <a:ea typeface="Glacial Indifference Bold"/>
                  <a:cs typeface="Glacial Indifference Bold"/>
                  <a:sym typeface="Glacial Indifference Bold"/>
                </a:rPr>
                <a:t>SAVE THE DATE!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439098" y="4471347"/>
            <a:ext cx="3670845" cy="286465"/>
            <a:chOff x="0" y="0"/>
            <a:chExt cx="4894461" cy="381954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4894461" cy="381954"/>
              <a:chOff x="0" y="0"/>
              <a:chExt cx="1315548" cy="102663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1315548" cy="102663"/>
              </a:xfrm>
              <a:custGeom>
                <a:avLst/>
                <a:gdLst/>
                <a:ahLst/>
                <a:cxnLst/>
                <a:rect l="l" t="t" r="r" b="b"/>
                <a:pathLst>
                  <a:path w="1315548" h="102663">
                    <a:moveTo>
                      <a:pt x="0" y="0"/>
                    </a:moveTo>
                    <a:lnTo>
                      <a:pt x="1315548" y="0"/>
                    </a:lnTo>
                    <a:lnTo>
                      <a:pt x="1315548" y="102663"/>
                    </a:lnTo>
                    <a:lnTo>
                      <a:pt x="0" y="102663"/>
                    </a:lnTo>
                    <a:close/>
                  </a:path>
                </a:pathLst>
              </a:custGeom>
              <a:solidFill>
                <a:srgbClr val="033064"/>
              </a:solidFill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19050"/>
                <a:ext cx="1315548" cy="12171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11" name="TextBox 11"/>
            <p:cNvSpPr txBox="1"/>
            <p:nvPr/>
          </p:nvSpPr>
          <p:spPr>
            <a:xfrm>
              <a:off x="107991" y="52547"/>
              <a:ext cx="4614108" cy="2578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679"/>
                </a:lnSpc>
                <a:spcBef>
                  <a:spcPct val="0"/>
                </a:spcBef>
              </a:pPr>
              <a:r>
                <a:rPr lang="en-US" sz="1200" b="1">
                  <a:solidFill>
                    <a:srgbClr val="FDFEFE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(S’)INITIER AUX DÉMARCHES COOPÉRATIVES</a:t>
              </a: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439098" y="5977647"/>
            <a:ext cx="5229996" cy="304910"/>
            <a:chOff x="0" y="0"/>
            <a:chExt cx="6973328" cy="406547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6973328" cy="406547"/>
              <a:chOff x="0" y="0"/>
              <a:chExt cx="1874313" cy="109273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1874313" cy="109273"/>
              </a:xfrm>
              <a:custGeom>
                <a:avLst/>
                <a:gdLst/>
                <a:ahLst/>
                <a:cxnLst/>
                <a:rect l="l" t="t" r="r" b="b"/>
                <a:pathLst>
                  <a:path w="1874313" h="109273">
                    <a:moveTo>
                      <a:pt x="0" y="0"/>
                    </a:moveTo>
                    <a:lnTo>
                      <a:pt x="1874313" y="0"/>
                    </a:lnTo>
                    <a:lnTo>
                      <a:pt x="1874313" y="109273"/>
                    </a:lnTo>
                    <a:lnTo>
                      <a:pt x="0" y="109273"/>
                    </a:lnTo>
                    <a:close/>
                  </a:path>
                </a:pathLst>
              </a:custGeom>
              <a:solidFill>
                <a:srgbClr val="033064"/>
              </a:solidFill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0" y="-19050"/>
                <a:ext cx="1874313" cy="1283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16" name="TextBox 16"/>
            <p:cNvSpPr txBox="1"/>
            <p:nvPr/>
          </p:nvSpPr>
          <p:spPr>
            <a:xfrm>
              <a:off x="134071" y="52547"/>
              <a:ext cx="6507105" cy="2578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679"/>
                </a:lnSpc>
                <a:spcBef>
                  <a:spcPct val="0"/>
                </a:spcBef>
              </a:pPr>
              <a:r>
                <a:rPr lang="en-US" sz="1200" b="1">
                  <a:solidFill>
                    <a:srgbClr val="FDFEFE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VALORISER ET DÉVELOPPER LES COMPÉTENCES POUR COOPÉRER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439098" y="7740517"/>
            <a:ext cx="3499649" cy="286465"/>
            <a:chOff x="0" y="0"/>
            <a:chExt cx="4666198" cy="381954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4666198" cy="381954"/>
              <a:chOff x="0" y="0"/>
              <a:chExt cx="1254195" cy="102663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1254195" cy="102663"/>
              </a:xfrm>
              <a:custGeom>
                <a:avLst/>
                <a:gdLst/>
                <a:ahLst/>
                <a:cxnLst/>
                <a:rect l="l" t="t" r="r" b="b"/>
                <a:pathLst>
                  <a:path w="1254195" h="102663">
                    <a:moveTo>
                      <a:pt x="0" y="0"/>
                    </a:moveTo>
                    <a:lnTo>
                      <a:pt x="1254195" y="0"/>
                    </a:lnTo>
                    <a:lnTo>
                      <a:pt x="1254195" y="102663"/>
                    </a:lnTo>
                    <a:lnTo>
                      <a:pt x="0" y="102663"/>
                    </a:lnTo>
                    <a:close/>
                  </a:path>
                </a:pathLst>
              </a:custGeom>
              <a:solidFill>
                <a:srgbClr val="033064"/>
              </a:solidFill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0" y="-19050"/>
                <a:ext cx="1254195" cy="12171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21" name="TextBox 21"/>
            <p:cNvSpPr txBox="1"/>
            <p:nvPr/>
          </p:nvSpPr>
          <p:spPr>
            <a:xfrm>
              <a:off x="98070" y="52547"/>
              <a:ext cx="4102529" cy="2578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679"/>
                </a:lnSpc>
                <a:spcBef>
                  <a:spcPct val="0"/>
                </a:spcBef>
              </a:pPr>
              <a:r>
                <a:rPr lang="en-US" sz="1200" b="1">
                  <a:solidFill>
                    <a:srgbClr val="FDFEFE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S’INSPIRER DES PRATIQUES INNOVANTES</a:t>
              </a:r>
            </a:p>
          </p:txBody>
        </p:sp>
      </p:grpSp>
      <p:sp>
        <p:nvSpPr>
          <p:cNvPr id="22" name="Freeform 22"/>
          <p:cNvSpPr/>
          <p:nvPr/>
        </p:nvSpPr>
        <p:spPr>
          <a:xfrm>
            <a:off x="3258805" y="158174"/>
            <a:ext cx="4301195" cy="2026926"/>
          </a:xfrm>
          <a:custGeom>
            <a:avLst/>
            <a:gdLst/>
            <a:ahLst/>
            <a:cxnLst/>
            <a:rect l="l" t="t" r="r" b="b"/>
            <a:pathLst>
              <a:path w="4301195" h="2026926">
                <a:moveTo>
                  <a:pt x="0" y="0"/>
                </a:moveTo>
                <a:lnTo>
                  <a:pt x="4301195" y="0"/>
                </a:lnTo>
                <a:lnTo>
                  <a:pt x="4301195" y="2026926"/>
                </a:lnTo>
                <a:lnTo>
                  <a:pt x="0" y="202692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t="-10405" b="-7238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3" name="Freeform 23"/>
          <p:cNvSpPr/>
          <p:nvPr/>
        </p:nvSpPr>
        <p:spPr>
          <a:xfrm>
            <a:off x="720416" y="10016902"/>
            <a:ext cx="1482467" cy="459107"/>
          </a:xfrm>
          <a:custGeom>
            <a:avLst/>
            <a:gdLst/>
            <a:ahLst/>
            <a:cxnLst/>
            <a:rect l="l" t="t" r="r" b="b"/>
            <a:pathLst>
              <a:path w="1482467" h="459107">
                <a:moveTo>
                  <a:pt x="0" y="0"/>
                </a:moveTo>
                <a:lnTo>
                  <a:pt x="1482466" y="0"/>
                </a:lnTo>
                <a:lnTo>
                  <a:pt x="1482466" y="459107"/>
                </a:lnTo>
                <a:lnTo>
                  <a:pt x="0" y="45910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t="-906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4" name="Freeform 24"/>
          <p:cNvSpPr/>
          <p:nvPr/>
        </p:nvSpPr>
        <p:spPr>
          <a:xfrm>
            <a:off x="2240982" y="10042161"/>
            <a:ext cx="827553" cy="408588"/>
          </a:xfrm>
          <a:custGeom>
            <a:avLst/>
            <a:gdLst/>
            <a:ahLst/>
            <a:cxnLst/>
            <a:rect l="l" t="t" r="r" b="b"/>
            <a:pathLst>
              <a:path w="827553" h="408588">
                <a:moveTo>
                  <a:pt x="0" y="0"/>
                </a:moveTo>
                <a:lnTo>
                  <a:pt x="827553" y="0"/>
                </a:lnTo>
                <a:lnTo>
                  <a:pt x="827553" y="408589"/>
                </a:lnTo>
                <a:lnTo>
                  <a:pt x="0" y="40858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5" name="Freeform 25"/>
          <p:cNvSpPr/>
          <p:nvPr/>
        </p:nvSpPr>
        <p:spPr>
          <a:xfrm>
            <a:off x="4817759" y="9936000"/>
            <a:ext cx="603037" cy="684106"/>
          </a:xfrm>
          <a:custGeom>
            <a:avLst/>
            <a:gdLst/>
            <a:ahLst/>
            <a:cxnLst/>
            <a:rect l="l" t="t" r="r" b="b"/>
            <a:pathLst>
              <a:path w="603037" h="684106">
                <a:moveTo>
                  <a:pt x="0" y="0"/>
                </a:moveTo>
                <a:lnTo>
                  <a:pt x="603037" y="0"/>
                </a:lnTo>
                <a:lnTo>
                  <a:pt x="603037" y="684106"/>
                </a:lnTo>
                <a:lnTo>
                  <a:pt x="0" y="684106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-715" r="-7528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6" name="Freeform 26"/>
          <p:cNvSpPr/>
          <p:nvPr/>
        </p:nvSpPr>
        <p:spPr>
          <a:xfrm>
            <a:off x="5468421" y="10116792"/>
            <a:ext cx="1294394" cy="333958"/>
          </a:xfrm>
          <a:custGeom>
            <a:avLst/>
            <a:gdLst/>
            <a:ahLst/>
            <a:cxnLst/>
            <a:rect l="l" t="t" r="r" b="b"/>
            <a:pathLst>
              <a:path w="1294394" h="333958">
                <a:moveTo>
                  <a:pt x="0" y="0"/>
                </a:moveTo>
                <a:lnTo>
                  <a:pt x="1294394" y="0"/>
                </a:lnTo>
                <a:lnTo>
                  <a:pt x="1294394" y="333958"/>
                </a:lnTo>
                <a:lnTo>
                  <a:pt x="0" y="33395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-9297" t="-24680" r="-8022" b="-21145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7" name="Freeform 27"/>
          <p:cNvSpPr/>
          <p:nvPr/>
        </p:nvSpPr>
        <p:spPr>
          <a:xfrm>
            <a:off x="6807257" y="9936000"/>
            <a:ext cx="669491" cy="620911"/>
          </a:xfrm>
          <a:custGeom>
            <a:avLst/>
            <a:gdLst/>
            <a:ahLst/>
            <a:cxnLst/>
            <a:rect l="l" t="t" r="r" b="b"/>
            <a:pathLst>
              <a:path w="669491" h="620911">
                <a:moveTo>
                  <a:pt x="0" y="0"/>
                </a:moveTo>
                <a:lnTo>
                  <a:pt x="669491" y="0"/>
                </a:lnTo>
                <a:lnTo>
                  <a:pt x="669491" y="620911"/>
                </a:lnTo>
                <a:lnTo>
                  <a:pt x="0" y="620911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8" name="Freeform 28"/>
          <p:cNvSpPr/>
          <p:nvPr/>
        </p:nvSpPr>
        <p:spPr>
          <a:xfrm>
            <a:off x="3160602" y="9999731"/>
            <a:ext cx="1619082" cy="493449"/>
          </a:xfrm>
          <a:custGeom>
            <a:avLst/>
            <a:gdLst/>
            <a:ahLst/>
            <a:cxnLst/>
            <a:rect l="l" t="t" r="r" b="b"/>
            <a:pathLst>
              <a:path w="1619082" h="493449">
                <a:moveTo>
                  <a:pt x="0" y="0"/>
                </a:moveTo>
                <a:lnTo>
                  <a:pt x="1619082" y="0"/>
                </a:lnTo>
                <a:lnTo>
                  <a:pt x="1619082" y="493449"/>
                </a:lnTo>
                <a:lnTo>
                  <a:pt x="0" y="493449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-2826" r="-11106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9" name="Freeform 29"/>
          <p:cNvSpPr/>
          <p:nvPr/>
        </p:nvSpPr>
        <p:spPr>
          <a:xfrm>
            <a:off x="756000" y="8913443"/>
            <a:ext cx="892703" cy="892703"/>
          </a:xfrm>
          <a:custGeom>
            <a:avLst/>
            <a:gdLst/>
            <a:ahLst/>
            <a:cxnLst/>
            <a:rect l="l" t="t" r="r" b="b"/>
            <a:pathLst>
              <a:path w="892703" h="892703">
                <a:moveTo>
                  <a:pt x="0" y="0"/>
                </a:moveTo>
                <a:lnTo>
                  <a:pt x="892703" y="0"/>
                </a:lnTo>
                <a:lnTo>
                  <a:pt x="892703" y="892702"/>
                </a:lnTo>
                <a:lnTo>
                  <a:pt x="0" y="892702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30" name="TextBox 30"/>
          <p:cNvSpPr txBox="1"/>
          <p:nvPr/>
        </p:nvSpPr>
        <p:spPr>
          <a:xfrm>
            <a:off x="443188" y="1015999"/>
            <a:ext cx="2627430" cy="7785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F297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JEUDI 28 AOÛT 2025 </a:t>
            </a:r>
          </a:p>
          <a:p>
            <a:pPr algn="ctr">
              <a:lnSpc>
                <a:spcPts val="1680"/>
              </a:lnSpc>
            </a:pPr>
            <a:r>
              <a:rPr lang="en-US" sz="1200" b="1">
                <a:solidFill>
                  <a:srgbClr val="F297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EN LIGNE </a:t>
            </a:r>
          </a:p>
          <a:p>
            <a:pPr algn="ctr">
              <a:lnSpc>
                <a:spcPts val="1680"/>
              </a:lnSpc>
            </a:pPr>
            <a:r>
              <a:rPr lang="en-US" sz="1200" b="1">
                <a:solidFill>
                  <a:srgbClr val="F297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10H -16H45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756000" y="2404175"/>
            <a:ext cx="6048000" cy="5403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>
                <a:solidFill>
                  <a:srgbClr val="3DABDC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FAIRE VIVRE LES COOPÉRATIONS DANS LES TERRITOIRES : </a:t>
            </a:r>
          </a:p>
          <a:p>
            <a:pPr algn="ctr">
              <a:lnSpc>
                <a:spcPts val="2239"/>
              </a:lnSpc>
            </a:pPr>
            <a:r>
              <a:rPr lang="en-US" sz="1599" b="1">
                <a:solidFill>
                  <a:srgbClr val="3DABDC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ENJEUX, PRATIQUES ET OUTILS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5282551" y="8940811"/>
            <a:ext cx="1754675" cy="7661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273"/>
              </a:lnSpc>
              <a:spcBef>
                <a:spcPct val="0"/>
              </a:spcBef>
            </a:pPr>
            <a:r>
              <a:rPr lang="en-US" sz="909" spc="-3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U</a:t>
            </a:r>
            <a:r>
              <a:rPr lang="en-US" sz="909" i="1" spc="-30">
                <a:solidFill>
                  <a:srgbClr val="000000"/>
                </a:solidFill>
                <a:latin typeface="Glacial Indifference Italics"/>
                <a:ea typeface="Glacial Indifference Italics"/>
                <a:cs typeface="Glacial Indifference Italics"/>
                <a:sym typeface="Glacial Indifference Italics"/>
              </a:rPr>
              <a:t>ne journée 100 % en ligne, ouverte à toutes et tous, organisée par le Comité 21, en partenariat avec l’ANCT, l’ANPP, le Cerema, le CGDD, le RAMEAU et le réseau COMETE.</a:t>
            </a:r>
          </a:p>
        </p:txBody>
      </p:sp>
      <p:grpSp>
        <p:nvGrpSpPr>
          <p:cNvPr id="33" name="Group 33"/>
          <p:cNvGrpSpPr/>
          <p:nvPr/>
        </p:nvGrpSpPr>
        <p:grpSpPr>
          <a:xfrm>
            <a:off x="2270268" y="9116676"/>
            <a:ext cx="2390717" cy="433433"/>
            <a:chOff x="0" y="0"/>
            <a:chExt cx="3187623" cy="577910"/>
          </a:xfrm>
        </p:grpSpPr>
        <p:grpSp>
          <p:nvGrpSpPr>
            <p:cNvPr id="34" name="Group 34"/>
            <p:cNvGrpSpPr/>
            <p:nvPr/>
          </p:nvGrpSpPr>
          <p:grpSpPr>
            <a:xfrm>
              <a:off x="0" y="0"/>
              <a:ext cx="3187623" cy="577910"/>
              <a:chOff x="0" y="0"/>
              <a:chExt cx="812800" cy="147359"/>
            </a:xfrm>
          </p:grpSpPr>
          <p:sp>
            <p:nvSpPr>
              <p:cNvPr id="35" name="Freeform 35"/>
              <p:cNvSpPr/>
              <p:nvPr/>
            </p:nvSpPr>
            <p:spPr>
              <a:xfrm>
                <a:off x="0" y="0"/>
                <a:ext cx="812800" cy="147359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147359">
                    <a:moveTo>
                      <a:pt x="73680" y="0"/>
                    </a:moveTo>
                    <a:lnTo>
                      <a:pt x="739120" y="0"/>
                    </a:lnTo>
                    <a:cubicBezTo>
                      <a:pt x="779813" y="0"/>
                      <a:pt x="812800" y="32987"/>
                      <a:pt x="812800" y="73680"/>
                    </a:cubicBezTo>
                    <a:lnTo>
                      <a:pt x="812800" y="73680"/>
                    </a:lnTo>
                    <a:cubicBezTo>
                      <a:pt x="812800" y="114372"/>
                      <a:pt x="779813" y="147359"/>
                      <a:pt x="739120" y="147359"/>
                    </a:cubicBezTo>
                    <a:lnTo>
                      <a:pt x="73680" y="147359"/>
                    </a:lnTo>
                    <a:cubicBezTo>
                      <a:pt x="32987" y="147359"/>
                      <a:pt x="0" y="114372"/>
                      <a:pt x="0" y="73680"/>
                    </a:cubicBezTo>
                    <a:lnTo>
                      <a:pt x="0" y="73680"/>
                    </a:lnTo>
                    <a:cubicBezTo>
                      <a:pt x="0" y="32987"/>
                      <a:pt x="32987" y="0"/>
                      <a:pt x="73680" y="0"/>
                    </a:cubicBezTo>
                    <a:close/>
                  </a:path>
                </a:pathLst>
              </a:custGeom>
              <a:solidFill>
                <a:srgbClr val="F29700"/>
              </a:solidFill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0" y="-19050"/>
                <a:ext cx="812800" cy="16640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37" name="TextBox 37"/>
            <p:cNvSpPr txBox="1"/>
            <p:nvPr/>
          </p:nvSpPr>
          <p:spPr>
            <a:xfrm>
              <a:off x="131436" y="96902"/>
              <a:ext cx="2900131" cy="34600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13"/>
                </a:lnSpc>
                <a:spcBef>
                  <a:spcPct val="0"/>
                </a:spcBef>
              </a:pPr>
              <a:r>
                <a:rPr lang="en-US" sz="1581" b="1" u="sng">
                  <a:solidFill>
                    <a:srgbClr val="FDFEFE"/>
                  </a:solidFill>
                  <a:latin typeface="Open Sans Bold"/>
                  <a:ea typeface="Open Sans Bold"/>
                  <a:cs typeface="Open Sans Bold"/>
                  <a:sym typeface="Open Sans Bold"/>
                  <a:hlinkClick r:id="rId14" tooltip="https://framaforms.org/inscription-rencontres-nationales-de-la-cooperation-territoriale-2025-1750922632"/>
                </a:rPr>
                <a:t>INSCRIVEZ-VOUS!</a:t>
              </a:r>
            </a:p>
          </p:txBody>
        </p:sp>
      </p:grpSp>
      <p:sp>
        <p:nvSpPr>
          <p:cNvPr id="38" name="TextBox 38"/>
          <p:cNvSpPr txBox="1"/>
          <p:nvPr/>
        </p:nvSpPr>
        <p:spPr>
          <a:xfrm>
            <a:off x="317541" y="3173977"/>
            <a:ext cx="3509431" cy="715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F297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Quel est l’objectif de cette journée ? </a:t>
            </a:r>
          </a:p>
          <a:p>
            <a:pPr algn="ctr"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Échanger </a:t>
            </a:r>
            <a:r>
              <a:rPr lang="en-US" sz="1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autour de retours d’expériences pour comprendre les enjeux,</a:t>
            </a:r>
            <a:r>
              <a:rPr lang="en-US" sz="10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s’approprier les outils</a:t>
            </a:r>
            <a:r>
              <a:rPr lang="en-US" sz="1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et </a:t>
            </a:r>
            <a:r>
              <a:rPr lang="en-US" sz="10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diffuser les dynamiques</a:t>
            </a:r>
            <a:r>
              <a:rPr lang="en-US" sz="1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coopération à l’échelle locale.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4052456" y="3173977"/>
            <a:ext cx="3233277" cy="715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F297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Qui peut participer ? </a:t>
            </a:r>
          </a:p>
          <a:p>
            <a:pPr algn="ctr"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Tous les acteurs de la coopération,</a:t>
            </a:r>
            <a:r>
              <a:rPr lang="en-US" sz="1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qu’ils souhaitent progresser dans leur pratique ou transmettre leurs innovations les plus inspirantes. 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443188" y="8131758"/>
            <a:ext cx="6619853" cy="562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540"/>
              </a:lnSpc>
            </a:pPr>
            <a:r>
              <a:rPr lang="en-US" sz="1100" i="1">
                <a:solidFill>
                  <a:srgbClr val="000000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Quels sont les leviers pour impulser de nouvelles dynamiques de coopérations dans les territoires ?</a:t>
            </a:r>
          </a:p>
          <a:p>
            <a:pPr algn="just">
              <a:lnSpc>
                <a:spcPts val="1540"/>
              </a:lnSpc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Apprendre des </a:t>
            </a:r>
            <a:r>
              <a:rPr lang="en-US" sz="11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pratiques innovantes et inspirantes </a:t>
            </a: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déjà à l’œuvre dans les territoires pour accélérer les transitions écologiques et sociales.  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379187" y="4037016"/>
            <a:ext cx="3119120" cy="2336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19"/>
              </a:lnSpc>
              <a:spcBef>
                <a:spcPct val="0"/>
              </a:spcBef>
            </a:pPr>
            <a:r>
              <a:rPr lang="en-US" sz="1299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TROIS PARCOURS SELON VOS BESOINS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443188" y="4862587"/>
            <a:ext cx="6594038" cy="943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540"/>
              </a:lnSpc>
              <a:spcBef>
                <a:spcPct val="0"/>
              </a:spcBef>
            </a:pPr>
            <a:r>
              <a:rPr lang="en-US" sz="1100" i="1">
                <a:solidFill>
                  <a:srgbClr val="000000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Pourquoi et comment encourager la coopération à l’échelle locale ? </a:t>
            </a:r>
          </a:p>
          <a:p>
            <a:pPr algn="just">
              <a:lnSpc>
                <a:spcPts val="1540"/>
              </a:lnSpc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Identifier les </a:t>
            </a:r>
            <a:r>
              <a:rPr lang="en-US" sz="11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méthodes pour engager</a:t>
            </a: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des acteurs variés – élus, entreprises, citoyens – autour de projets co-construits</a:t>
            </a:r>
          </a:p>
          <a:p>
            <a:pPr algn="just">
              <a:lnSpc>
                <a:spcPts val="1540"/>
              </a:lnSpc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Connaître les </a:t>
            </a:r>
            <a:r>
              <a:rPr lang="en-US" sz="11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outils </a:t>
            </a: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pour enclencher une dynamique collective et ancrer la transition dans les territoires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439098" y="6387332"/>
            <a:ext cx="6594038" cy="1134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540"/>
              </a:lnSpc>
              <a:spcBef>
                <a:spcPct val="0"/>
              </a:spcBef>
            </a:pPr>
            <a:r>
              <a:rPr lang="en-US" sz="1100" i="1">
                <a:solidFill>
                  <a:srgbClr val="000000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Comment faire vivre l’expérience des coopérations tout au long de la vie au plus près des besoins, des ressources et des envies d’engagement ? </a:t>
            </a:r>
          </a:p>
          <a:p>
            <a:pPr algn="just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Découvrir les </a:t>
            </a:r>
            <a:r>
              <a:rPr lang="en-US" sz="11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initiatives des territoires </a:t>
            </a: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pour inscrire l’apprentissage de la coopération dans l’éducation des jeunes, dans les parcours de formation professionnelle et dans la pratique professionnelle</a:t>
            </a:r>
          </a:p>
          <a:p>
            <a:pPr algn="just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Obtenir les </a:t>
            </a:r>
            <a:r>
              <a:rPr lang="en-US" sz="11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clés pour repérer et valoriser les pratiques informelles</a:t>
            </a: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ces coopérations locales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D23EFDFAE4014590F661706DF63D37" ma:contentTypeVersion="20" ma:contentTypeDescription="Crée un document." ma:contentTypeScope="" ma:versionID="e0ee677a0b83363fc3679471f3c42ae8">
  <xsd:schema xmlns:xsd="http://www.w3.org/2001/XMLSchema" xmlns:xs="http://www.w3.org/2001/XMLSchema" xmlns:p="http://schemas.microsoft.com/office/2006/metadata/properties" xmlns:ns2="c6f0cb50-428b-44e0-b953-f66a877b6b18" xmlns:ns3="89be52cd-959b-40ba-92db-4e6ef3fbdc0b" targetNamespace="http://schemas.microsoft.com/office/2006/metadata/properties" ma:root="true" ma:fieldsID="56edccdd99401b186050f083412b5fa4" ns2:_="" ns3:_="">
    <xsd:import namespace="c6f0cb50-428b-44e0-b953-f66a877b6b18"/>
    <xsd:import namespace="89be52cd-959b-40ba-92db-4e6ef3fbdc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_Flow_Signoff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0cb50-428b-44e0-b953-f66a877b6b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État de validation" ma:internalName="_x00c9_tat_x0020_de_x0020_validation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alises d’images" ma:readOnly="false" ma:fieldId="{5cf76f15-5ced-4ddc-b409-7134ff3c332f}" ma:taxonomyMulti="true" ma:sspId="7c3dfca8-e247-418b-9774-0c45e05a2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e52cd-959b-40ba-92db-4e6ef3fbdc0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e45cca4a-5815-4fbc-909d-cd6fb3b2c7e2}" ma:internalName="TaxCatchAll" ma:showField="CatchAllData" ma:web="89be52cd-959b-40ba-92db-4e6ef3fbdc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c6f0cb50-428b-44e0-b953-f66a877b6b18" xsi:nil="true"/>
    <lcf76f155ced4ddcb4097134ff3c332f xmlns="c6f0cb50-428b-44e0-b953-f66a877b6b18">
      <Terms xmlns="http://schemas.microsoft.com/office/infopath/2007/PartnerControls"/>
    </lcf76f155ced4ddcb4097134ff3c332f>
    <TaxCatchAll xmlns="89be52cd-959b-40ba-92db-4e6ef3fbdc0b" xsi:nil="true"/>
  </documentManagement>
</p:properties>
</file>

<file path=customXml/itemProps1.xml><?xml version="1.0" encoding="utf-8"?>
<ds:datastoreItem xmlns:ds="http://schemas.openxmlformats.org/officeDocument/2006/customXml" ds:itemID="{B3160FB6-6A23-4F7C-A9CC-90F77C00E5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A06CF5-3C9A-4CC5-9CF8-D89E06DF73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f0cb50-428b-44e0-b953-f66a877b6b18"/>
    <ds:schemaRef ds:uri="89be52cd-959b-40ba-92db-4e6ef3fbdc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A240EB2-BA2B-440E-AC07-C85361C2CB1B}">
  <ds:schemaRefs>
    <ds:schemaRef ds:uri="http://schemas.microsoft.com/office/2006/metadata/properties"/>
    <ds:schemaRef ds:uri="http://schemas.microsoft.com/office/infopath/2007/PartnerControls"/>
    <ds:schemaRef ds:uri="c6f0cb50-428b-44e0-b953-f66a877b6b18"/>
    <ds:schemaRef ds:uri="89be52cd-959b-40ba-92db-4e6ef3fbdc0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290</Words>
  <Application>Microsoft Office PowerPoint</Application>
  <PresentationFormat>Personnalisé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Open Sans</vt:lpstr>
      <vt:lpstr>Arial</vt:lpstr>
      <vt:lpstr>Glacial Indifference Italics</vt:lpstr>
      <vt:lpstr>Open Sans Italics</vt:lpstr>
      <vt:lpstr>Glacial Indifference</vt:lpstr>
      <vt:lpstr>Calibri</vt:lpstr>
      <vt:lpstr>Open Sans Bold</vt:lpstr>
      <vt:lpstr>Glacial Indifference Bold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RNCT - Save the date Vdef</dc:title>
  <cp:lastModifiedBy>Simon Luck</cp:lastModifiedBy>
  <cp:revision>1</cp:revision>
  <dcterms:created xsi:type="dcterms:W3CDTF">2006-08-16T00:00:00Z</dcterms:created>
  <dcterms:modified xsi:type="dcterms:W3CDTF">2025-06-26T12:39:37Z</dcterms:modified>
  <dc:identifier>DAGrcUPtESU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0x010100E7D23EFDFAE4014590F661706DF63D37</vt:lpwstr>
  </property>
  <property fmtid="{D5CDD505-2E9C-101B-9397-08002B2CF9AE}" pid="3" name="MediaServiceImageTags">
    <vt:lpwstr/>
  </property>
</Properties>
</file>