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56"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28953-152C-6F84-1C3F-99C870EBCD3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E87E8D3-F5FC-0E7E-ED39-332CBEFED3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DF2C6A5-DE15-DD33-C6D5-45254A8D7B91}"/>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0BB5FF43-5D83-48D7-C260-910F36C729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FFADD2-0F4B-51CA-6A73-ED4E1185C36C}"/>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291783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E803FA-8D1F-79D4-B31C-1DAACA29333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921EE03-2A82-E94C-135C-D278297F11C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6B8616-D387-88EB-E516-F53C52CC5CC2}"/>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CEC85937-D96E-495F-3D2E-3E6F6B543D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356768-7C7C-10DA-90BF-5E42D1D4140C}"/>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338572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6DC46E8-A403-92AF-3C3F-C56C27BC18C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3707F-CF54-8C06-DBA0-E6659C131F4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B69BFB-ED29-4701-CC05-C2CB2973E6A1}"/>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1018D97C-751D-AF7B-8B46-55D88D397B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8BB982-8408-EF0F-9621-E5072B2C64BA}"/>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183778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A3E6A-EF81-0572-D4B4-51F827AE90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67EBDF-60CB-BEE5-EBA0-D65BA354CB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D2EF45-4A0F-9AFD-59A2-2AA29A17CAA8}"/>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111F06C9-D6C3-13F7-BE72-073CCD504A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A2DCFE-6E53-994F-2974-1F1F3E6F0A8B}"/>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78255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6EC818-F51F-DE89-9F5E-7A39D5AB9CF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6035383-6F3A-1C0A-5E82-5072382761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1099EBA-E708-5718-195A-5DE284AA12F2}"/>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25652A26-AE55-C47D-B7E8-9D77F547E9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130C7E-5AF3-5005-ACFD-EEEFCD6E1022}"/>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79660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F786F-7454-BFFE-8CE9-13CDA05806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D50AA7-E327-E72F-FF06-ED028D45A61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5A57CED-F662-0B6B-E152-39A69FD9DB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56B8280-32D7-B583-0DF4-BE8E024A2E05}"/>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6" name="Espace réservé du pied de page 5">
            <a:extLst>
              <a:ext uri="{FF2B5EF4-FFF2-40B4-BE49-F238E27FC236}">
                <a16:creationId xmlns:a16="http://schemas.microsoft.com/office/drawing/2014/main" id="{32A3E39D-DFC7-E14B-7921-1628523288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5A616A-776F-0823-2CFC-6A2896636D49}"/>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180051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4936F-A983-8E6F-7DB7-50F1F8D3404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FA7A26C-E4ED-524A-126C-E841AB54E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B25639-8A21-8FD2-9810-AB4B7779E7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7112B1-AC5F-4429-CF4F-BA744C0E1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D078B6A-683A-E6B0-EE2B-E540A4D72CE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93EB540-F0F0-A8B0-8D8D-D47F62780340}"/>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8" name="Espace réservé du pied de page 7">
            <a:extLst>
              <a:ext uri="{FF2B5EF4-FFF2-40B4-BE49-F238E27FC236}">
                <a16:creationId xmlns:a16="http://schemas.microsoft.com/office/drawing/2014/main" id="{8F09133E-2B2F-C888-C4C3-977756F9159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68F7E97-2071-B7F6-2DDF-F410ABE023C6}"/>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16129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4F529-83D8-43A2-50AE-8E7460EA982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F9D00D6-368C-C322-72F6-D6B2C55562F5}"/>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4" name="Espace réservé du pied de page 3">
            <a:extLst>
              <a:ext uri="{FF2B5EF4-FFF2-40B4-BE49-F238E27FC236}">
                <a16:creationId xmlns:a16="http://schemas.microsoft.com/office/drawing/2014/main" id="{F60F1E1A-AF9C-EBC6-ED50-45D5B2B6B21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F48BCB1-16D6-0B7B-679B-CAF315CC753F}"/>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366875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D97368-BCE4-CB2B-57DE-2A585497B41A}"/>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3" name="Espace réservé du pied de page 2">
            <a:extLst>
              <a:ext uri="{FF2B5EF4-FFF2-40B4-BE49-F238E27FC236}">
                <a16:creationId xmlns:a16="http://schemas.microsoft.com/office/drawing/2014/main" id="{50667107-09BF-76CF-5ABD-E3A3602F86C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5D5ABD3-BEB2-07FA-8C3B-66FD89BDEBC1}"/>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189422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525E7-C75B-36BA-AC87-884375B394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07380B7-6A51-ED6C-1447-87FEB1B06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37C51D3-AA28-DA27-D960-DE2E91DD3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F332E1-466F-275E-2FAC-126984EB539C}"/>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6" name="Espace réservé du pied de page 5">
            <a:extLst>
              <a:ext uri="{FF2B5EF4-FFF2-40B4-BE49-F238E27FC236}">
                <a16:creationId xmlns:a16="http://schemas.microsoft.com/office/drawing/2014/main" id="{58064CCB-4C82-D782-0A29-3548FA9D4C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1697B9-CFCB-3472-090E-DD183A311B20}"/>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31266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8D8AAE-08A2-62AC-99FF-C53D14C0355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813C540-4EE8-E98F-918B-2F63C5F7D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6BC45D3-57DD-6D32-C837-22CF44743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FC5AB6-0E22-11D2-E428-4D1A9F2D15BA}"/>
              </a:ext>
            </a:extLst>
          </p:cNvPr>
          <p:cNvSpPr>
            <a:spLocks noGrp="1"/>
          </p:cNvSpPr>
          <p:nvPr>
            <p:ph type="dt" sz="half" idx="10"/>
          </p:nvPr>
        </p:nvSpPr>
        <p:spPr/>
        <p:txBody>
          <a:bodyPr/>
          <a:lstStyle/>
          <a:p>
            <a:fld id="{63499865-FE8B-4A41-806D-034283AA208F}" type="datetimeFigureOut">
              <a:rPr lang="fr-FR" smtClean="0"/>
              <a:t>27/05/2025</a:t>
            </a:fld>
            <a:endParaRPr lang="fr-FR"/>
          </a:p>
        </p:txBody>
      </p:sp>
      <p:sp>
        <p:nvSpPr>
          <p:cNvPr id="6" name="Espace réservé du pied de page 5">
            <a:extLst>
              <a:ext uri="{FF2B5EF4-FFF2-40B4-BE49-F238E27FC236}">
                <a16:creationId xmlns:a16="http://schemas.microsoft.com/office/drawing/2014/main" id="{4E826FF0-1145-6339-C813-B35FE0B7A2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96B6E0-FB03-F765-DE30-824DF73E8BA5}"/>
              </a:ext>
            </a:extLst>
          </p:cNvPr>
          <p:cNvSpPr>
            <a:spLocks noGrp="1"/>
          </p:cNvSpPr>
          <p:nvPr>
            <p:ph type="sldNum" sz="quarter" idx="12"/>
          </p:nvPr>
        </p:nvSpPr>
        <p:spPr/>
        <p:txBody>
          <a:bodyPr/>
          <a:lstStyle/>
          <a:p>
            <a:fld id="{B1E13701-5018-4CFE-95B9-37C3C571A14C}" type="slidenum">
              <a:rPr lang="fr-FR" smtClean="0"/>
              <a:t>‹N°›</a:t>
            </a:fld>
            <a:endParaRPr lang="fr-FR"/>
          </a:p>
        </p:txBody>
      </p:sp>
    </p:spTree>
    <p:extLst>
      <p:ext uri="{BB962C8B-B14F-4D97-AF65-F5344CB8AC3E}">
        <p14:creationId xmlns:p14="http://schemas.microsoft.com/office/powerpoint/2010/main" val="352962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264A59-FCE2-77B3-05DC-5A561AC0D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39D3D9D-6846-131D-BFC4-79014396F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9134CA-E217-24C8-66FD-2377132DE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99865-FE8B-4A41-806D-034283AA208F}" type="datetimeFigureOut">
              <a:rPr lang="fr-FR" smtClean="0"/>
              <a:t>27/05/2025</a:t>
            </a:fld>
            <a:endParaRPr lang="fr-FR"/>
          </a:p>
        </p:txBody>
      </p:sp>
      <p:sp>
        <p:nvSpPr>
          <p:cNvPr id="5" name="Espace réservé du pied de page 4">
            <a:extLst>
              <a:ext uri="{FF2B5EF4-FFF2-40B4-BE49-F238E27FC236}">
                <a16:creationId xmlns:a16="http://schemas.microsoft.com/office/drawing/2014/main" id="{F7354495-9469-1949-58B2-71582D689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D10148A-839F-F769-8963-80ABAA24A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E13701-5018-4CFE-95B9-37C3C571A14C}" type="slidenum">
              <a:rPr lang="fr-FR" smtClean="0"/>
              <a:t>‹N°›</a:t>
            </a:fld>
            <a:endParaRPr lang="fr-FR"/>
          </a:p>
        </p:txBody>
      </p:sp>
    </p:spTree>
    <p:extLst>
      <p:ext uri="{BB962C8B-B14F-4D97-AF65-F5344CB8AC3E}">
        <p14:creationId xmlns:p14="http://schemas.microsoft.com/office/powerpoint/2010/main" val="330886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78B1ACC-679C-7660-D2D5-281A9A227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09" y="1350260"/>
            <a:ext cx="10728982" cy="4157480"/>
          </a:xfrm>
          <a:prstGeom prst="rect">
            <a:avLst/>
          </a:prstGeom>
        </p:spPr>
      </p:pic>
    </p:spTree>
    <p:extLst>
      <p:ext uri="{BB962C8B-B14F-4D97-AF65-F5344CB8AC3E}">
        <p14:creationId xmlns:p14="http://schemas.microsoft.com/office/powerpoint/2010/main" val="210687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A387944-9E61-560A-182C-CEF9AEC12101}"/>
              </a:ext>
            </a:extLst>
          </p:cNvPr>
          <p:cNvPicPr>
            <a:picLocks noChangeAspect="1"/>
          </p:cNvPicPr>
          <p:nvPr/>
        </p:nvPicPr>
        <p:blipFill>
          <a:blip r:embed="rId2">
            <a:lum/>
            <a:alphaModFix/>
          </a:blip>
          <a:srcRect/>
          <a:stretch>
            <a:fillRect/>
          </a:stretch>
        </p:blipFill>
        <p:spPr>
          <a:xfrm>
            <a:off x="290160" y="71999"/>
            <a:ext cx="11586154" cy="6554437"/>
          </a:xfrm>
          <a:prstGeom prst="rect">
            <a:avLst/>
          </a:prstGeom>
          <a:noFill/>
          <a:ln>
            <a:noFill/>
          </a:ln>
        </p:spPr>
      </p:pic>
    </p:spTree>
    <p:extLst>
      <p:ext uri="{BB962C8B-B14F-4D97-AF65-F5344CB8AC3E}">
        <p14:creationId xmlns:p14="http://schemas.microsoft.com/office/powerpoint/2010/main" val="77764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088A464-CC6A-C039-07C1-512F77981CCD}"/>
              </a:ext>
            </a:extLst>
          </p:cNvPr>
          <p:cNvPicPr>
            <a:picLocks noChangeAspect="1"/>
          </p:cNvPicPr>
          <p:nvPr/>
        </p:nvPicPr>
        <p:blipFill>
          <a:blip r:embed="rId2">
            <a:lum/>
            <a:alphaModFix/>
          </a:blip>
          <a:srcRect/>
          <a:stretch>
            <a:fillRect/>
          </a:stretch>
        </p:blipFill>
        <p:spPr>
          <a:xfrm>
            <a:off x="719999" y="144000"/>
            <a:ext cx="10666457" cy="6593810"/>
          </a:xfrm>
          <a:prstGeom prst="rect">
            <a:avLst/>
          </a:prstGeom>
          <a:noFill/>
          <a:ln>
            <a:noFill/>
          </a:ln>
        </p:spPr>
      </p:pic>
    </p:spTree>
    <p:extLst>
      <p:ext uri="{BB962C8B-B14F-4D97-AF65-F5344CB8AC3E}">
        <p14:creationId xmlns:p14="http://schemas.microsoft.com/office/powerpoint/2010/main" val="135404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16D5902-4522-9B86-EE8A-D165ACE9E18B}"/>
              </a:ext>
            </a:extLst>
          </p:cNvPr>
          <p:cNvPicPr>
            <a:picLocks noChangeAspect="1"/>
          </p:cNvPicPr>
          <p:nvPr/>
        </p:nvPicPr>
        <p:blipFill>
          <a:blip r:embed="rId2">
            <a:lum/>
            <a:alphaModFix/>
          </a:blip>
          <a:srcRect/>
          <a:stretch>
            <a:fillRect/>
          </a:stretch>
        </p:blipFill>
        <p:spPr>
          <a:xfrm>
            <a:off x="648000" y="0"/>
            <a:ext cx="10401000" cy="6754975"/>
          </a:xfrm>
          <a:prstGeom prst="rect">
            <a:avLst/>
          </a:prstGeom>
          <a:noFill/>
          <a:ln>
            <a:noFill/>
          </a:ln>
        </p:spPr>
      </p:pic>
    </p:spTree>
    <p:extLst>
      <p:ext uri="{BB962C8B-B14F-4D97-AF65-F5344CB8AC3E}">
        <p14:creationId xmlns:p14="http://schemas.microsoft.com/office/powerpoint/2010/main" val="6929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53E1-9FE4-D063-264C-788DE2260B15}"/>
              </a:ext>
            </a:extLst>
          </p:cNvPr>
          <p:cNvSpPr txBox="1"/>
          <p:nvPr/>
        </p:nvSpPr>
        <p:spPr>
          <a:xfrm>
            <a:off x="195943" y="716742"/>
            <a:ext cx="11691257" cy="5446897"/>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fr-FR" sz="2800" b="0" i="0" u="none" strike="noStrike" kern="1200" cap="none" dirty="0">
                <a:ln>
                  <a:noFill/>
                </a:ln>
                <a:ea typeface="Linux Libertine G" pitchFamily="2"/>
                <a:cs typeface="Linux Libertine G" pitchFamily="2"/>
              </a:rPr>
              <a:t>Comment limiter l’impact environnemental de la construction ?</a:t>
            </a:r>
          </a:p>
          <a:p>
            <a:pPr marL="0" marR="0" lvl="0" indent="0" rtl="0" hangingPunct="0">
              <a:lnSpc>
                <a:spcPct val="100000"/>
              </a:lnSpc>
              <a:spcBef>
                <a:spcPts val="0"/>
              </a:spcBef>
              <a:spcAft>
                <a:spcPts val="0"/>
              </a:spcAft>
              <a:buNone/>
              <a:tabLst/>
            </a:pPr>
            <a:endParaRPr lang="fr-FR" sz="2000" b="0" i="0" u="none" strike="noStrike" kern="1200" cap="none" dirty="0">
              <a:ln>
                <a:noFill/>
              </a:ln>
              <a:ea typeface="Linux Libertine G" pitchFamily="2"/>
              <a:cs typeface="Linux Libertine G" pitchFamily="2"/>
            </a:endParaRPr>
          </a:p>
          <a:p>
            <a:pPr marL="0" marR="0" lvl="0" indent="0" rtl="0" hangingPunct="0">
              <a:lnSpc>
                <a:spcPct val="100000"/>
              </a:lnSpc>
              <a:spcBef>
                <a:spcPts val="0"/>
              </a:spcBef>
              <a:spcAft>
                <a:spcPts val="0"/>
              </a:spcAft>
              <a:buNone/>
              <a:tabLst/>
            </a:pPr>
            <a:r>
              <a:rPr lang="fr-FR" sz="2000" b="1" i="0" u="sng" strike="noStrike" kern="1200" cap="none" dirty="0">
                <a:ln>
                  <a:noFill/>
                </a:ln>
                <a:uFillTx/>
                <a:ea typeface="Linux Libertine G" pitchFamily="2"/>
                <a:cs typeface="Linux Libertine G" pitchFamily="2"/>
              </a:rPr>
              <a:t>3 leviers :</a:t>
            </a:r>
          </a:p>
          <a:p>
            <a:pPr marL="0" marR="0" lvl="0" indent="0" rtl="0" hangingPunct="0">
              <a:lnSpc>
                <a:spcPct val="100000"/>
              </a:lnSpc>
              <a:spcBef>
                <a:spcPts val="0"/>
              </a:spcBef>
              <a:spcAft>
                <a:spcPts val="0"/>
              </a:spcAft>
              <a:buNone/>
              <a:tabLst/>
            </a:pPr>
            <a:endParaRPr lang="fr-FR" sz="2000" b="0" i="0" u="none" strike="noStrike" kern="1200" cap="none" dirty="0">
              <a:ln>
                <a:noFill/>
              </a:ln>
              <a:ea typeface="Linux Libertine G" pitchFamily="2"/>
              <a:cs typeface="Linux Libertine G" pitchFamily="2"/>
            </a:endParaRPr>
          </a:p>
          <a:p>
            <a:pPr marL="0" marR="0" lvl="0" indent="0" rtl="0" hangingPunct="0">
              <a:lnSpc>
                <a:spcPct val="100000"/>
              </a:lnSpc>
              <a:spcBef>
                <a:spcPts val="0"/>
              </a:spcBef>
              <a:spcAft>
                <a:spcPts val="0"/>
              </a:spcAft>
              <a:buNone/>
              <a:tabLst/>
            </a:pPr>
            <a:r>
              <a:rPr lang="fr-FR" sz="2000" b="0" i="0" u="none" strike="noStrike" kern="1200" cap="none" dirty="0">
                <a:ln>
                  <a:noFill/>
                </a:ln>
                <a:ea typeface="Linux Libertine G" pitchFamily="2"/>
                <a:cs typeface="Linux Libertine G" pitchFamily="2"/>
              </a:rPr>
              <a:t>- Baisser le besoin en construction neuve</a:t>
            </a:r>
          </a:p>
          <a:p>
            <a:pPr marL="0" marR="0" lvl="0" indent="0" algn="just" rtl="0" hangingPunct="0">
              <a:lnSpc>
                <a:spcPct val="100000"/>
              </a:lnSpc>
              <a:spcBef>
                <a:spcPts val="0"/>
              </a:spcBef>
              <a:spcAft>
                <a:spcPts val="0"/>
              </a:spcAft>
              <a:buNone/>
              <a:tabLst/>
            </a:pPr>
            <a:r>
              <a:rPr lang="fr-FR" sz="2000" b="0" i="0" u="none" strike="noStrike" kern="1200" cap="none" dirty="0">
                <a:ln>
                  <a:noFill/>
                </a:ln>
                <a:ea typeface="Linux Libertine G" pitchFamily="2"/>
                <a:cs typeface="Linux Libertine G" pitchFamily="2"/>
              </a:rPr>
              <a:t>au-delà de la baisse induite par le ralentissement démographique : mobilisation du parc existant (à travers la baisse de la proportion des résidences secondaires et des logements vacants, et la géographie de l’emploi), pratiques de cohabitation (influant sur le nombre de personnes par ménage), meilleure adéquation entre surface du logement et nombre de personnes par ménage (via la mobilité résidentielle)</a:t>
            </a:r>
          </a:p>
          <a:p>
            <a:pPr marL="0" marR="0" lvl="0" indent="0" algn="just" rtl="0" hangingPunct="0">
              <a:lnSpc>
                <a:spcPct val="100000"/>
              </a:lnSpc>
              <a:spcBef>
                <a:spcPts val="0"/>
              </a:spcBef>
              <a:spcAft>
                <a:spcPts val="0"/>
              </a:spcAft>
              <a:buNone/>
              <a:tabLst/>
            </a:pPr>
            <a:endParaRPr lang="fr-FR" sz="2000" b="0" i="0" u="none" strike="noStrike" kern="1200" cap="none" dirty="0">
              <a:ln>
                <a:noFill/>
              </a:ln>
              <a:ea typeface="Linux Libertine G" pitchFamily="2"/>
              <a:cs typeface="Linux Libertine G" pitchFamily="2"/>
            </a:endParaRPr>
          </a:p>
          <a:p>
            <a:pPr marL="0" marR="0" lvl="0" indent="0" algn="just" rtl="0" hangingPunct="0">
              <a:lnSpc>
                <a:spcPct val="100000"/>
              </a:lnSpc>
              <a:spcBef>
                <a:spcPts val="0"/>
              </a:spcBef>
              <a:spcAft>
                <a:spcPts val="0"/>
              </a:spcAft>
              <a:buNone/>
              <a:tabLst/>
            </a:pPr>
            <a:r>
              <a:rPr lang="fr-FR" sz="2000" b="0" i="0" u="none" strike="noStrike" kern="1200" cap="none" dirty="0">
                <a:ln>
                  <a:noFill/>
                </a:ln>
                <a:ea typeface="Linux Libertine G" pitchFamily="2"/>
                <a:cs typeface="Linux Libertine G" pitchFamily="2"/>
              </a:rPr>
              <a:t>- Baisser la part des maisons individuelles dans la construction neuve</a:t>
            </a:r>
          </a:p>
          <a:p>
            <a:pPr marL="0" marR="0" lvl="0" indent="0" algn="just" rtl="0" hangingPunct="0">
              <a:lnSpc>
                <a:spcPct val="100000"/>
              </a:lnSpc>
              <a:spcBef>
                <a:spcPts val="0"/>
              </a:spcBef>
              <a:spcAft>
                <a:spcPts val="0"/>
              </a:spcAft>
              <a:buNone/>
              <a:tabLst/>
            </a:pPr>
            <a:r>
              <a:rPr lang="fr-FR" sz="2000" b="0" i="0" u="none" strike="noStrike" kern="1200" cap="none" dirty="0">
                <a:ln>
                  <a:noFill/>
                </a:ln>
                <a:ea typeface="Linux Libertine G" pitchFamily="2"/>
                <a:cs typeface="Linux Libertine G" pitchFamily="2"/>
              </a:rPr>
              <a:t>plus consommatrices de ressources, notamment par personne logée : espace, énergie, matériaux, et également génératrices de consommation dans les transports</a:t>
            </a:r>
          </a:p>
          <a:p>
            <a:pPr marL="0" marR="0" lvl="0" indent="0" algn="just" rtl="0" hangingPunct="0">
              <a:lnSpc>
                <a:spcPct val="100000"/>
              </a:lnSpc>
              <a:spcBef>
                <a:spcPts val="0"/>
              </a:spcBef>
              <a:spcAft>
                <a:spcPts val="0"/>
              </a:spcAft>
              <a:buNone/>
              <a:tabLst/>
            </a:pPr>
            <a:endParaRPr lang="fr-FR" sz="2000" b="0" i="0" u="none" strike="noStrike" kern="1200" cap="none" dirty="0">
              <a:ln>
                <a:noFill/>
              </a:ln>
              <a:ea typeface="Linux Libertine G" pitchFamily="2"/>
              <a:cs typeface="Linux Libertine G" pitchFamily="2"/>
            </a:endParaRPr>
          </a:p>
          <a:p>
            <a:pPr marL="0" marR="0" lvl="0" indent="0" algn="just" rtl="0" hangingPunct="0">
              <a:lnSpc>
                <a:spcPct val="100000"/>
              </a:lnSpc>
              <a:spcBef>
                <a:spcPts val="0"/>
              </a:spcBef>
              <a:spcAft>
                <a:spcPts val="0"/>
              </a:spcAft>
              <a:buNone/>
              <a:tabLst/>
            </a:pPr>
            <a:r>
              <a:rPr lang="fr-FR" sz="2000" b="0" i="0" u="none" strike="noStrike" kern="1200" cap="none" dirty="0">
                <a:ln>
                  <a:noFill/>
                </a:ln>
                <a:ea typeface="Linux Libertine G" pitchFamily="2"/>
                <a:cs typeface="Linux Libertine G" pitchFamily="2"/>
              </a:rPr>
              <a:t>- Consolider et massifier la part des constructions à très faible impact environnemental</a:t>
            </a:r>
          </a:p>
          <a:p>
            <a:pPr marL="0" marR="0" lvl="0" indent="0" algn="just" rtl="0" hangingPunct="0">
              <a:lnSpc>
                <a:spcPct val="100000"/>
              </a:lnSpc>
              <a:spcBef>
                <a:spcPts val="0"/>
              </a:spcBef>
              <a:spcAft>
                <a:spcPts val="0"/>
              </a:spcAft>
              <a:buNone/>
              <a:tabLst/>
            </a:pPr>
            <a:r>
              <a:rPr lang="fr-FR" sz="2000" b="0" i="0" u="none" strike="noStrike" kern="1200" cap="none" dirty="0">
                <a:ln>
                  <a:noFill/>
                </a:ln>
                <a:ea typeface="Linux Libertine G" pitchFamily="2"/>
                <a:cs typeface="Linux Libertine G" pitchFamily="2"/>
              </a:rPr>
              <a:t>mise en œuvre de matériaux biosourcés et bas carbone (bois, isolant laine végétale, terre crue…)</a:t>
            </a:r>
          </a:p>
          <a:p>
            <a:pPr marL="0" marR="0" lvl="0" indent="0" algn="just" rtl="0" hangingPunct="0">
              <a:lnSpc>
                <a:spcPct val="100000"/>
              </a:lnSpc>
              <a:spcBef>
                <a:spcPts val="0"/>
              </a:spcBef>
              <a:spcAft>
                <a:spcPts val="0"/>
              </a:spcAft>
              <a:buNone/>
              <a:tabLst/>
            </a:pPr>
            <a:endParaRPr lang="fr-FR" sz="1500" b="0" i="0" u="none" strike="noStrike" kern="1200" cap="none" dirty="0">
              <a:ln>
                <a:noFill/>
              </a:ln>
              <a:latin typeface="Liberation Sans" pitchFamily="18"/>
              <a:ea typeface="Linux Libertine G" pitchFamily="2"/>
              <a:cs typeface="Linux Libertine G" pitchFamily="2"/>
            </a:endParaRPr>
          </a:p>
        </p:txBody>
      </p:sp>
    </p:spTree>
    <p:extLst>
      <p:ext uri="{BB962C8B-B14F-4D97-AF65-F5344CB8AC3E}">
        <p14:creationId xmlns:p14="http://schemas.microsoft.com/office/powerpoint/2010/main" val="299188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4C77C24-53C4-DD93-26A4-0CCDA29B3E45}"/>
              </a:ext>
            </a:extLst>
          </p:cNvPr>
          <p:cNvPicPr>
            <a:picLocks noChangeAspect="1"/>
          </p:cNvPicPr>
          <p:nvPr/>
        </p:nvPicPr>
        <p:blipFill>
          <a:blip r:embed="rId2"/>
          <a:stretch>
            <a:fillRect/>
          </a:stretch>
        </p:blipFill>
        <p:spPr>
          <a:xfrm>
            <a:off x="3068835" y="-9330"/>
            <a:ext cx="5826826" cy="6867330"/>
          </a:xfrm>
          <a:prstGeom prst="rect">
            <a:avLst/>
          </a:prstGeom>
        </p:spPr>
      </p:pic>
    </p:spTree>
    <p:extLst>
      <p:ext uri="{BB962C8B-B14F-4D97-AF65-F5344CB8AC3E}">
        <p14:creationId xmlns:p14="http://schemas.microsoft.com/office/powerpoint/2010/main" val="31208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5905E90-801B-6F83-6BA4-3C5B755C54AC}"/>
              </a:ext>
            </a:extLst>
          </p:cNvPr>
          <p:cNvSpPr txBox="1"/>
          <p:nvPr/>
        </p:nvSpPr>
        <p:spPr>
          <a:xfrm>
            <a:off x="718458" y="76200"/>
            <a:ext cx="11266714" cy="6401753"/>
          </a:xfrm>
          <a:prstGeom prst="rect">
            <a:avLst/>
          </a:prstGeom>
          <a:noFill/>
        </p:spPr>
        <p:txBody>
          <a:bodyPr wrap="square" rtlCol="0">
            <a:spAutoFit/>
          </a:bodyPr>
          <a:lstStyle/>
          <a:p>
            <a:pPr algn="ctr"/>
            <a:r>
              <a:rPr lang="fr-FR" sz="2800" dirty="0"/>
              <a:t>PROJET HAMEAU LEGER</a:t>
            </a:r>
          </a:p>
          <a:p>
            <a:endParaRPr lang="fr-FR" sz="2800" dirty="0"/>
          </a:p>
          <a:p>
            <a:pPr marL="457200" indent="-457200">
              <a:buFont typeface="Arial" panose="020B0604020202020204" pitchFamily="34" charset="0"/>
              <a:buChar char="•"/>
            </a:pPr>
            <a:r>
              <a:rPr lang="fr-FR" sz="2800" dirty="0"/>
              <a:t>Terrain de 7000 m2 en zone U</a:t>
            </a:r>
          </a:p>
          <a:p>
            <a:pPr marL="457200" indent="-457200">
              <a:buFont typeface="Arial" panose="020B0604020202020204" pitchFamily="34" charset="0"/>
              <a:buChar char="•"/>
            </a:pPr>
            <a:r>
              <a:rPr lang="fr-FR" sz="2800" dirty="0"/>
              <a:t>12 foyers</a:t>
            </a:r>
          </a:p>
          <a:p>
            <a:pPr marL="457200" indent="-457200">
              <a:buFont typeface="Arial" panose="020B0604020202020204" pitchFamily="34" charset="0"/>
              <a:buChar char="•"/>
            </a:pPr>
            <a:r>
              <a:rPr lang="fr-FR" sz="2800" dirty="0"/>
              <a:t>Bail emphytéotique administratif de 99 ans</a:t>
            </a:r>
          </a:p>
          <a:p>
            <a:pPr marL="457200" indent="-457200">
              <a:buFont typeface="Arial" panose="020B0604020202020204" pitchFamily="34" charset="0"/>
              <a:buChar char="•"/>
            </a:pPr>
            <a:r>
              <a:rPr lang="fr-FR" sz="2800" dirty="0"/>
              <a:t>Loyer de 150 euros / mois </a:t>
            </a:r>
          </a:p>
          <a:p>
            <a:pPr marL="457200" indent="-457200">
              <a:buFont typeface="Arial" panose="020B0604020202020204" pitchFamily="34" charset="0"/>
              <a:buChar char="•"/>
            </a:pPr>
            <a:r>
              <a:rPr lang="fr-FR" sz="2800" dirty="0"/>
              <a:t>Bâtiment commun construit par la commune</a:t>
            </a:r>
          </a:p>
          <a:p>
            <a:pPr marL="457200" indent="-457200">
              <a:buFont typeface="Arial" panose="020B0604020202020204" pitchFamily="34" charset="0"/>
              <a:buChar char="•"/>
            </a:pPr>
            <a:r>
              <a:rPr lang="fr-FR" sz="2800" dirty="0"/>
              <a:t>Gestion de l’eau à la parcelle</a:t>
            </a:r>
          </a:p>
          <a:p>
            <a:endParaRPr lang="fr-FR" sz="2800" dirty="0"/>
          </a:p>
          <a:p>
            <a:r>
              <a:rPr lang="fr-FR" sz="2800" dirty="0"/>
              <a:t>Bénéfices :</a:t>
            </a:r>
          </a:p>
          <a:p>
            <a:endParaRPr lang="fr-FR" sz="2800" dirty="0"/>
          </a:p>
          <a:p>
            <a:pPr marL="457200" indent="-457200">
              <a:buFont typeface="Arial" panose="020B0604020202020204" pitchFamily="34" charset="0"/>
              <a:buChar char="•"/>
            </a:pPr>
            <a:r>
              <a:rPr lang="fr-FR" sz="2800" dirty="0"/>
              <a:t>Habitat écologique – pas de fondation</a:t>
            </a:r>
          </a:p>
          <a:p>
            <a:pPr marL="457200" indent="-457200">
              <a:buFont typeface="Arial" panose="020B0604020202020204" pitchFamily="34" charset="0"/>
              <a:buChar char="•"/>
            </a:pPr>
            <a:r>
              <a:rPr lang="fr-FR" sz="2800" dirty="0"/>
              <a:t>Accessibilité financière</a:t>
            </a:r>
          </a:p>
          <a:p>
            <a:pPr marL="457200" indent="-457200">
              <a:buFont typeface="Arial" panose="020B0604020202020204" pitchFamily="34" charset="0"/>
              <a:buChar char="•"/>
            </a:pPr>
            <a:r>
              <a:rPr lang="fr-FR" sz="2800" dirty="0"/>
              <a:t>Lien social</a:t>
            </a:r>
          </a:p>
          <a:p>
            <a:endParaRPr lang="fr-FR" dirty="0"/>
          </a:p>
        </p:txBody>
      </p:sp>
    </p:spTree>
    <p:extLst>
      <p:ext uri="{BB962C8B-B14F-4D97-AF65-F5344CB8AC3E}">
        <p14:creationId xmlns:p14="http://schemas.microsoft.com/office/powerpoint/2010/main" val="39533730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200</Words>
  <Application>Microsoft Office PowerPoint</Application>
  <PresentationFormat>Grand écran</PresentationFormat>
  <Paragraphs>26</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Aptos</vt:lpstr>
      <vt:lpstr>Aptos Display</vt:lpstr>
      <vt:lpstr>Arial</vt:lpstr>
      <vt:lpstr>Liberation Sans</vt:lpstr>
      <vt:lpstr>Linux Libertine G</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Aurélie Mézière</dc:creator>
  <cp:lastModifiedBy>Aurélie Mézière</cp:lastModifiedBy>
  <cp:revision>3</cp:revision>
  <dcterms:created xsi:type="dcterms:W3CDTF">2025-05-27T06:02:50Z</dcterms:created>
  <dcterms:modified xsi:type="dcterms:W3CDTF">2025-05-27T06:18:20Z</dcterms:modified>
</cp:coreProperties>
</file>