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189720" name="Espace réservé d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17897098" name="Espace réservé pour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fr-FR"/>
              <a:t>10/30/2013</a:t>
            </a:fld>
            <a:endParaRPr lang="fr-FR"/>
          </a:p>
        </p:txBody>
      </p:sp>
      <p:sp>
        <p:nvSpPr>
          <p:cNvPr id="934475384" name="Espace réservé pour l'image de la diapositive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1539427130" name="Remarques Espace réservé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799641400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8641259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48D862-32EA-3673-62D3-D3710FC7991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06610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381213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102759264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C6D88126-DA18-8F25-64E8-C0C93E2860E4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0056716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36299291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217413106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fr-FR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1680609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03626798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53878566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EB9CF5-99B8-1086-DF5E-1A3AC3B37DD3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7739458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526740434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348541741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396D940-3ABF-DDF4-954E-33F7788F6545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0898952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96394312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5022063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2270932" name="Titre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953104486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198" y="1825624"/>
            <a:ext cx="10515600" cy="43513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88302362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072877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3172613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4468762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2406360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7471344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89984600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6593823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9167773" name="Title 1"/>
          <p:cNvSpPr>
            <a:spLocks noGrp="1"/>
          </p:cNvSpPr>
          <p:nvPr>
            <p:ph type="ctrTitle"/>
          </p:nvPr>
        </p:nvSpPr>
        <p:spPr bwMode="auto">
          <a:xfrm>
            <a:off x="1523999" y="1122363"/>
            <a:ext cx="9144000" cy="2387599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75276621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7723720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08039171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555609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948994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1031807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12056529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96199720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460119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7431151" name="Title 1"/>
          <p:cNvSpPr>
            <a:spLocks noGrp="1"/>
          </p:cNvSpPr>
          <p:nvPr>
            <p:ph type="title"/>
          </p:nvPr>
        </p:nvSpPr>
        <p:spPr bwMode="auto">
          <a:xfrm>
            <a:off x="831849" y="1709737"/>
            <a:ext cx="10515600" cy="2852736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495160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10868581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38626689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5601503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870225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07725544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8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8782933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864638131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0839498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1684893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1305229" name="Title 1"/>
          <p:cNvSpPr>
            <a:spLocks noGrp="1"/>
          </p:cNvSpPr>
          <p:nvPr>
            <p:ph type="title"/>
          </p:nvPr>
        </p:nvSpPr>
        <p:spPr bwMode="auto">
          <a:xfrm>
            <a:off x="839787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429507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7" y="1681162"/>
            <a:ext cx="5157785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5895179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7" y="2505074"/>
            <a:ext cx="5157785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23689264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606119702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404942061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363369075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4886140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338063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815149686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633164833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03198781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9938929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755264509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7393361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7069057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76865784" name="Content Placeholder 2"/>
          <p:cNvSpPr>
            <a:spLocks noGrp="1"/>
          </p:cNvSpPr>
          <p:nvPr>
            <p:ph idx="1"/>
          </p:nvPr>
        </p:nvSpPr>
        <p:spPr bwMode="auto">
          <a:xfrm>
            <a:off x="5183187" y="987424"/>
            <a:ext cx="6172200" cy="4873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105475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57247419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370159073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174472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6746321" name="Titre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65867232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825624"/>
            <a:ext cx="10515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31274645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736577083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8191410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553639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61825046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7" y="987424"/>
            <a:ext cx="6172200" cy="487362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2126400940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52892957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6699195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1747260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014682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847050748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53601859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09467239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454034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7590983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4"/>
            <a:ext cx="2628900" cy="5811837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316296729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198" y="365124"/>
            <a:ext cx="7734299" cy="5811837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50559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2555921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48101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1038394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2142085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2792199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12701401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0442176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6964978" name="Titre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805393950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78366029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716683154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06135131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37538018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7335141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56406349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116054841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133293784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538627233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710927471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11303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22559375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62935" name="Titre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958813718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1567962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2652954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2437236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155541097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8031875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3840617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2363220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134915130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92578265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852593213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809831911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428872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49414632" name="Espace réservé pour une image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fr-FR"/>
          </a:p>
        </p:txBody>
      </p:sp>
      <p:sp>
        <p:nvSpPr>
          <p:cNvPr id="1509420411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219803092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977930759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213022054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634580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2690899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43919122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6243374" name="Title Placeholder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4044454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198" y="18256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3775496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198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034579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598" y="6356349"/>
            <a:ext cx="41148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40529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999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499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65705193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-212733" y="883849"/>
            <a:ext cx="12555350" cy="53366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4422027" name="ZoneTexte 7"/>
          <p:cNvSpPr txBox="1"/>
          <p:nvPr/>
        </p:nvSpPr>
        <p:spPr bwMode="auto">
          <a:xfrm>
            <a:off x="203954" y="5896162"/>
            <a:ext cx="11755243" cy="741654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 algn="l">
              <a:defRPr/>
            </a:pPr>
            <a:endParaRPr lang="fr-FR"/>
          </a:p>
        </p:txBody>
      </p:sp>
      <p:sp>
        <p:nvSpPr>
          <p:cNvPr id="818633631" name="ZoneTexte 6"/>
          <p:cNvSpPr txBox="1"/>
          <p:nvPr/>
        </p:nvSpPr>
        <p:spPr bwMode="auto">
          <a:xfrm flipH="0" flipV="0">
            <a:off x="46878" y="84567"/>
            <a:ext cx="12308428" cy="3965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r>
              <a:rPr lang="fr-FR" sz="2000" b="1">
                <a:cs typeface="Arial"/>
              </a:rPr>
              <a:t>UNE CROISSANCE DES ZONES SAISIES DANS LE PORTAIL BOOST</a:t>
            </a:r>
            <a:r>
              <a:rPr lang="fr-FR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000" b="1">
                <a:cs typeface="Arial"/>
              </a:rPr>
              <a:t>E PAR LES IMPORTS</a:t>
            </a:r>
            <a:endParaRPr sz="2200"/>
          </a:p>
        </p:txBody>
      </p:sp>
      <p:pic>
        <p:nvPicPr>
          <p:cNvPr id="1267598745" name="Image 8"/>
          <p:cNvPicPr>
            <a:picLocks noChangeAspect="1"/>
          </p:cNvPicPr>
          <p:nvPr/>
        </p:nvPicPr>
        <p:blipFill>
          <a:blip r:embed="rId3"/>
          <a:srcRect l="1874" t="1407" r="555" b="840"/>
          <a:stretch/>
        </p:blipFill>
        <p:spPr bwMode="auto">
          <a:xfrm flipH="0" flipV="0">
            <a:off x="477717" y="1915901"/>
            <a:ext cx="8119808" cy="4879814"/>
          </a:xfrm>
          <a:prstGeom prst="rect">
            <a:avLst/>
          </a:prstGeom>
        </p:spPr>
      </p:pic>
      <p:cxnSp>
        <p:nvCxnSpPr>
          <p:cNvPr id="1321687980" name=""/>
          <p:cNvCxnSpPr/>
          <p:nvPr/>
        </p:nvCxnSpPr>
        <p:spPr bwMode="auto">
          <a:xfrm flipH="1" flipV="0">
            <a:off x="8399764" y="3294686"/>
            <a:ext cx="693178" cy="469408"/>
          </a:xfrm>
          <a:prstGeom prst="line">
            <a:avLst/>
          </a:prstGeom>
          <a:ln w="19049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0930277" name=""/>
          <p:cNvSpPr txBox="1"/>
          <p:nvPr/>
        </p:nvSpPr>
        <p:spPr bwMode="auto">
          <a:xfrm rot="0" flipH="0" flipV="0">
            <a:off x="9092944" y="2943986"/>
            <a:ext cx="1358340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>
                <a:solidFill>
                  <a:srgbClr val="0070C0"/>
                </a:solidFill>
                <a:latin typeface="Marianne"/>
                <a:cs typeface="Arial"/>
              </a:rPr>
              <a:t>Effet de l’import en masse de zones antérieurement saisies hors portail</a:t>
            </a:r>
            <a:endParaRPr sz="800" b="1">
              <a:solidFill>
                <a:srgbClr val="0070C0"/>
              </a:solidFill>
              <a:latin typeface="Marianne"/>
              <a:cs typeface="Arial"/>
            </a:endParaRPr>
          </a:p>
        </p:txBody>
      </p:sp>
      <p:sp>
        <p:nvSpPr>
          <p:cNvPr id="946473070" name="Rectangle 4"/>
          <p:cNvSpPr/>
          <p:nvPr/>
        </p:nvSpPr>
        <p:spPr bwMode="auto">
          <a:xfrm>
            <a:off x="111665" y="747570"/>
            <a:ext cx="12243280" cy="116621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fr-FR" sz="2200" b="1" i="0" u="none" strike="noStrike" cap="none" spc="0">
                <a:solidFill>
                  <a:schemeClr val="accent2"/>
                </a:solidFill>
                <a:latin typeface="Marianne"/>
                <a:ea typeface="Arial"/>
                <a:cs typeface="Arial"/>
              </a:rPr>
              <a:t>19 500</a:t>
            </a:r>
            <a:r>
              <a:rPr lang="fr-FR" sz="1000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 communes</a:t>
            </a:r>
            <a:r>
              <a:rPr lang="fr-FR" sz="1000" b="0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 actives sur l</a:t>
            </a:r>
            <a:r>
              <a:rPr lang="fr-FR" sz="1000" b="0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e portail (1070</a:t>
            </a:r>
            <a:r>
              <a:rPr lang="fr-FR" sz="1000" b="0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0 communes en décembre 2024)</a:t>
            </a:r>
            <a:endParaRPr lang="fr-FR" sz="1000" b="0">
              <a:latin typeface="Marianne"/>
              <a:cs typeface="Arial"/>
            </a:endParaRPr>
          </a:p>
          <a:p>
            <a:pPr>
              <a:defRPr/>
            </a:pPr>
            <a:r>
              <a:rPr lang="fr-FR" sz="1000" b="1">
                <a:latin typeface="Marianne"/>
                <a:cs typeface="Arial"/>
              </a:rPr>
              <a:t>7 octobre 2025 :</a:t>
            </a:r>
            <a:r>
              <a:rPr lang="fr-FR" sz="700" b="1">
                <a:latin typeface="Marianne"/>
                <a:cs typeface="Arial"/>
              </a:rPr>
              <a:t> </a:t>
            </a:r>
            <a:r>
              <a:rPr sz="1200" b="1">
                <a:solidFill>
                  <a:schemeClr val="accent2"/>
                </a:solidFill>
              </a:rPr>
              <a:t>le million de zones est dépassé</a:t>
            </a:r>
            <a:endParaRPr/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>
                <a:latin typeface="Marianne"/>
                <a:cs typeface="Arial"/>
              </a:rPr>
              <a:t>	</a:t>
            </a:r>
            <a:r>
              <a:rPr sz="1050" b="1" i="0" u="none">
                <a:solidFill>
                  <a:srgbClr val="3A3A3A"/>
                </a:solidFill>
                <a:latin typeface="Marianne"/>
                <a:ea typeface="Marianne"/>
                <a:cs typeface="Marianne"/>
              </a:rPr>
              <a:t>1 072 908</a:t>
            </a:r>
            <a:r>
              <a:rPr lang="fr-FR" sz="1000">
                <a:latin typeface="Marianne"/>
                <a:cs typeface="Arial"/>
              </a:rPr>
              <a:t> </a:t>
            </a:r>
            <a:r>
              <a:rPr lang="fr-FR" sz="1000" b="1">
                <a:latin typeface="Marianne"/>
                <a:cs typeface="Arial"/>
              </a:rPr>
              <a:t>ZAER </a:t>
            </a:r>
            <a:r>
              <a:rPr lang="fr-FR" sz="1000">
                <a:latin typeface="Marianne"/>
                <a:cs typeface="Arial"/>
              </a:rPr>
              <a:t>définies sur le portail cartographique avec désormais plus de </a:t>
            </a:r>
            <a:r>
              <a:rPr lang="fr-FR" sz="1000" b="1">
                <a:latin typeface="Marianne"/>
                <a:cs typeface="Arial"/>
              </a:rPr>
              <a:t>868</a:t>
            </a:r>
            <a:r>
              <a:rPr lang="fr-FR" sz="1000" b="1">
                <a:latin typeface="Marianne"/>
                <a:cs typeface="Arial"/>
              </a:rPr>
              <a:t> </a:t>
            </a:r>
            <a:r>
              <a:rPr lang="fr-FR" sz="1000" b="1">
                <a:latin typeface="Marianne"/>
                <a:cs typeface="Arial"/>
              </a:rPr>
              <a:t>000</a:t>
            </a:r>
            <a:r>
              <a:rPr lang="fr-FR" sz="1000">
                <a:latin typeface="Marianne"/>
                <a:cs typeface="Arial"/>
              </a:rPr>
              <a:t> </a:t>
            </a:r>
            <a:r>
              <a:rPr lang="fr-FR" sz="1000" b="1">
                <a:latin typeface="Marianne"/>
                <a:cs typeface="Arial"/>
              </a:rPr>
              <a:t>ZAER arrêtées</a:t>
            </a:r>
            <a:r>
              <a:rPr lang="fr-FR" sz="1000">
                <a:latin typeface="Marianne"/>
                <a:cs typeface="Arial"/>
              </a:rPr>
              <a:t> par les référents préfectoraux.</a:t>
            </a:r>
            <a:endParaRPr lang="fr-FR" sz="1000" b="1">
              <a:latin typeface="Marianne"/>
              <a:cs typeface="Arial"/>
            </a:endParaRPr>
          </a:p>
          <a:p>
            <a:pPr>
              <a:defRPr/>
            </a:pPr>
            <a:r>
              <a:rPr lang="fr-FR" sz="1000">
                <a:cs typeface="Arial"/>
              </a:rPr>
              <a:t>=&gt; </a:t>
            </a:r>
            <a:r>
              <a:rPr lang="fr-FR" sz="2600" b="1">
                <a:solidFill>
                  <a:schemeClr val="accent2"/>
                </a:solidFill>
                <a:cs typeface="Arial"/>
              </a:rPr>
              <a:t>x2</a:t>
            </a:r>
            <a:r>
              <a:rPr lang="fr-FR" sz="1000">
                <a:cs typeface="Arial"/>
              </a:rPr>
              <a:t> Doublement du nombre de zones arrêtées en 9 mois</a:t>
            </a:r>
            <a:endParaRPr lang="fr-FR" sz="1000"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625855" name="ZoneTexte 7"/>
          <p:cNvSpPr txBox="1"/>
          <p:nvPr/>
        </p:nvSpPr>
        <p:spPr bwMode="auto">
          <a:xfrm>
            <a:off x="152964" y="4422120"/>
            <a:ext cx="8816791" cy="36611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 algn="l">
              <a:defRPr/>
            </a:pPr>
            <a:endParaRPr lang="fr-FR"/>
          </a:p>
        </p:txBody>
      </p:sp>
      <p:sp>
        <p:nvSpPr>
          <p:cNvPr id="662025642" name="ZoneTexte 6"/>
          <p:cNvSpPr txBox="1"/>
          <p:nvPr/>
        </p:nvSpPr>
        <p:spPr bwMode="auto">
          <a:xfrm flipH="0" flipV="0">
            <a:off x="152963" y="125844"/>
            <a:ext cx="11885794" cy="4270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r>
              <a:rPr lang="fr-FR" sz="2200" b="1">
                <a:cs typeface="Arial"/>
              </a:rPr>
              <a:t>DES MIX </a:t>
            </a:r>
            <a:r>
              <a:rPr lang="fr-FR" sz="2200" b="1">
                <a:latin typeface="Arial"/>
                <a:ea typeface="Arial"/>
                <a:cs typeface="Arial"/>
              </a:rPr>
              <a:t>É</a:t>
            </a:r>
            <a:r>
              <a:rPr lang="fr-FR" sz="2200" b="1">
                <a:cs typeface="Arial"/>
              </a:rPr>
              <a:t>NERGETIQUES VARI</a:t>
            </a:r>
            <a:r>
              <a:rPr lang="fr-FR" sz="22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200" b="1">
                <a:cs typeface="Arial"/>
              </a:rPr>
              <a:t>S MAIS QUI PEUVENT ENCORE ETRE PEAUFIN</a:t>
            </a:r>
            <a:r>
              <a:rPr lang="fr-FR" sz="22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200" b="1">
                <a:cs typeface="Arial"/>
              </a:rPr>
              <a:t>S </a:t>
            </a:r>
            <a:endParaRPr sz="2400"/>
          </a:p>
        </p:txBody>
      </p:sp>
      <p:pic>
        <p:nvPicPr>
          <p:cNvPr id="1703451701" name="Image 137747447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-60554" y="897104"/>
            <a:ext cx="11996092" cy="55408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66266" name="ZoneTexte 7"/>
          <p:cNvSpPr txBox="1"/>
          <p:nvPr/>
        </p:nvSpPr>
        <p:spPr bwMode="auto">
          <a:xfrm>
            <a:off x="152963" y="2414399"/>
            <a:ext cx="8816790" cy="366118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 algn="l">
              <a:defRPr/>
            </a:pPr>
            <a:endParaRPr lang="fr-FR"/>
          </a:p>
        </p:txBody>
      </p:sp>
      <p:sp>
        <p:nvSpPr>
          <p:cNvPr id="1601412854" name="ZoneTexte 6"/>
          <p:cNvSpPr txBox="1"/>
          <p:nvPr/>
        </p:nvSpPr>
        <p:spPr bwMode="auto">
          <a:xfrm flipH="0" flipV="0">
            <a:off x="84470" y="309030"/>
            <a:ext cx="11822199" cy="3965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r>
              <a:rPr lang="fr-FR" sz="2000" b="1">
                <a:cs typeface="Arial"/>
              </a:rPr>
              <a:t>DES AVANC</a:t>
            </a:r>
            <a:r>
              <a:rPr lang="fr-FR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000" b="1">
                <a:cs typeface="Arial"/>
              </a:rPr>
              <a:t>ES M</a:t>
            </a:r>
            <a:r>
              <a:rPr lang="fr-FR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000" b="1">
                <a:cs typeface="Arial"/>
              </a:rPr>
              <a:t>THODOLOGIQUES EN COURS ET TR</a:t>
            </a:r>
            <a:r>
              <a:rPr lang="fr-FR" sz="2000" b="1">
                <a:latin typeface="Arial"/>
                <a:ea typeface="Arial"/>
                <a:cs typeface="Arial"/>
              </a:rPr>
              <a:t>È</a:t>
            </a:r>
            <a:r>
              <a:rPr lang="fr-FR" sz="2000" b="1">
                <a:cs typeface="Arial"/>
              </a:rPr>
              <a:t>S ATTENDUES POUR CERTAINES</a:t>
            </a:r>
            <a:endParaRPr sz="2200"/>
          </a:p>
        </p:txBody>
      </p:sp>
      <p:pic>
        <p:nvPicPr>
          <p:cNvPr id="1200468757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302663" y="2121739"/>
            <a:ext cx="2163586" cy="2335586"/>
          </a:xfrm>
          <a:prstGeom prst="rect">
            <a:avLst/>
          </a:prstGeom>
        </p:spPr>
      </p:pic>
      <p:sp>
        <p:nvSpPr>
          <p:cNvPr id="722670266" name=""/>
          <p:cNvSpPr txBox="1"/>
          <p:nvPr/>
        </p:nvSpPr>
        <p:spPr bwMode="auto">
          <a:xfrm rot="0" flipH="0" flipV="0">
            <a:off x="2974453" y="2825281"/>
            <a:ext cx="3666707" cy="91476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fr-FR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« Ma zone d’accélération permet-elle vraiment d’accélérer un projet ? »</a:t>
            </a:r>
            <a:endParaRPr lang="fr-FR" sz="1000" b="0">
              <a:latin typeface="Marianne"/>
              <a:cs typeface="Arial"/>
            </a:endParaRPr>
          </a:p>
        </p:txBody>
      </p:sp>
      <p:sp>
        <p:nvSpPr>
          <p:cNvPr id="1118492883" name=""/>
          <p:cNvSpPr/>
          <p:nvPr/>
        </p:nvSpPr>
        <p:spPr bwMode="auto">
          <a:xfrm rot="0" flipH="0" flipV="0">
            <a:off x="6204969" y="2915654"/>
            <a:ext cx="872382" cy="747756"/>
          </a:xfrm>
          <a:prstGeom prst="rightArrow">
            <a:avLst>
              <a:gd name="adj1" fmla="val 38095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785869" name=""/>
          <p:cNvSpPr txBox="1"/>
          <p:nvPr/>
        </p:nvSpPr>
        <p:spPr bwMode="auto">
          <a:xfrm rot="0" flipH="0" flipV="0">
            <a:off x="7401092" y="2780518"/>
            <a:ext cx="4505577" cy="118908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fr-FR" sz="2400" b="1" i="0" u="none" strike="noStrike" cap="none" spc="0">
                <a:solidFill>
                  <a:schemeClr val="accent2"/>
                </a:solidFill>
                <a:latin typeface="Marianne"/>
                <a:ea typeface="Arial"/>
                <a:cs typeface="Arial"/>
              </a:rPr>
              <a:t>Des recommandations pour des zones d’accélération qui accélèrent</a:t>
            </a:r>
            <a:endParaRPr lang="fr-FR" sz="1000" b="0">
              <a:latin typeface="Marianne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5381184" name="ZoneTexte 7"/>
          <p:cNvSpPr txBox="1"/>
          <p:nvPr/>
        </p:nvSpPr>
        <p:spPr bwMode="auto">
          <a:xfrm>
            <a:off x="152963" y="4422119"/>
            <a:ext cx="8816790" cy="366118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 algn="l">
              <a:defRPr/>
            </a:pPr>
            <a:endParaRPr lang="fr-FR"/>
          </a:p>
        </p:txBody>
      </p:sp>
      <p:sp>
        <p:nvSpPr>
          <p:cNvPr id="1957011447" name="ZoneTexte 6"/>
          <p:cNvSpPr txBox="1"/>
          <p:nvPr/>
        </p:nvSpPr>
        <p:spPr bwMode="auto">
          <a:xfrm flipH="0" flipV="0">
            <a:off x="83750" y="253001"/>
            <a:ext cx="11822199" cy="3965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r>
              <a:rPr lang="fr-FR" sz="2000" b="1">
                <a:cs typeface="Arial"/>
              </a:rPr>
              <a:t>DES AVANC</a:t>
            </a:r>
            <a:r>
              <a:rPr lang="fr-FR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000" b="1">
                <a:cs typeface="Arial"/>
              </a:rPr>
              <a:t>ES M</a:t>
            </a:r>
            <a:r>
              <a:rPr lang="fr-FR" sz="2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É</a:t>
            </a:r>
            <a:r>
              <a:rPr lang="fr-FR" sz="2000" b="1">
                <a:cs typeface="Arial"/>
              </a:rPr>
              <a:t>THODOLOGIQUES EN COURS ET TR</a:t>
            </a:r>
            <a:r>
              <a:rPr lang="fr-FR" sz="2000" b="1">
                <a:latin typeface="Arial"/>
                <a:ea typeface="Arial"/>
                <a:cs typeface="Arial"/>
              </a:rPr>
              <a:t>È</a:t>
            </a:r>
            <a:r>
              <a:rPr lang="fr-FR" sz="2000" b="1">
                <a:cs typeface="Arial"/>
              </a:rPr>
              <a:t>S ATTENDUES POUR CERTAINES</a:t>
            </a:r>
            <a:endParaRPr sz="2200"/>
          </a:p>
        </p:txBody>
      </p:sp>
      <p:sp>
        <p:nvSpPr>
          <p:cNvPr id="1127693019" name=""/>
          <p:cNvSpPr txBox="1"/>
          <p:nvPr/>
        </p:nvSpPr>
        <p:spPr bwMode="auto">
          <a:xfrm rot="0" flipH="0" flipV="0">
            <a:off x="6420578" y="2012244"/>
            <a:ext cx="4712756" cy="6404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fr-FR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Des accompagnements possibles par les Directions territoriales du Cerema</a:t>
            </a:r>
            <a:endParaRPr lang="fr-FR" sz="1000" b="0">
              <a:latin typeface="Marianne"/>
              <a:cs typeface="Arial"/>
            </a:endParaRPr>
          </a:p>
        </p:txBody>
      </p:sp>
      <p:sp>
        <p:nvSpPr>
          <p:cNvPr id="1015538016" name=""/>
          <p:cNvSpPr/>
          <p:nvPr/>
        </p:nvSpPr>
        <p:spPr bwMode="auto">
          <a:xfrm rot="0" flipH="0" flipV="0">
            <a:off x="5018161" y="1958585"/>
            <a:ext cx="872382" cy="747756"/>
          </a:xfrm>
          <a:prstGeom prst="rightArrow">
            <a:avLst>
              <a:gd name="adj1" fmla="val 38095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460692" name=""/>
          <p:cNvSpPr txBox="1"/>
          <p:nvPr/>
        </p:nvSpPr>
        <p:spPr bwMode="auto">
          <a:xfrm rot="0" flipH="0" flipV="0">
            <a:off x="6420578" y="4728753"/>
            <a:ext cx="3743747" cy="1768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fr-FR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Suite aux retours utilisateurs, tout un programme d’évolution du portail en cours</a:t>
            </a:r>
            <a:endParaRPr lang="fr-FR" b="1" i="0" u="none" strike="noStrike" cap="none" spc="0">
              <a:solidFill>
                <a:schemeClr val="tx1"/>
              </a:solidFill>
              <a:latin typeface="Marianne"/>
              <a:ea typeface="Arial"/>
              <a:cs typeface="Arial"/>
            </a:endParaRPr>
          </a:p>
          <a:p>
            <a:pPr algn="l">
              <a:defRPr/>
            </a:pPr>
            <a:endParaRPr lang="fr-FR" sz="1000" b="0">
              <a:latin typeface="Marianne"/>
              <a:cs typeface="Arial"/>
            </a:endParaRPr>
          </a:p>
          <a:p>
            <a:pPr algn="l">
              <a:defRPr/>
            </a:pPr>
            <a:endParaRPr lang="fr-FR" sz="1000" b="0">
              <a:latin typeface="Marianne"/>
              <a:cs typeface="Arial"/>
            </a:endParaRPr>
          </a:p>
          <a:p>
            <a:pPr algn="l">
              <a:defRPr/>
            </a:pPr>
            <a:r>
              <a:rPr lang="fr-FR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Et à surveiller : </a:t>
            </a:r>
            <a:r>
              <a:rPr lang="fr-FR" b="1" i="0" u="none" strike="noStrike" cap="none" spc="0">
                <a:solidFill>
                  <a:schemeClr val="accent2"/>
                </a:solidFill>
                <a:latin typeface="Marianne"/>
                <a:ea typeface="Arial"/>
                <a:cs typeface="Arial"/>
              </a:rPr>
              <a:t>la Communauté des utilisateurs !</a:t>
            </a:r>
            <a:r>
              <a:rPr lang="fr-FR" b="1" i="0" u="none" strike="noStrike" cap="none" spc="0">
                <a:solidFill>
                  <a:schemeClr val="tx1"/>
                </a:solidFill>
                <a:latin typeface="Marianne"/>
                <a:ea typeface="Arial"/>
                <a:cs typeface="Arial"/>
              </a:rPr>
              <a:t> </a:t>
            </a:r>
            <a:endParaRPr lang="fr-FR" sz="1000" b="0">
              <a:latin typeface="Marianne"/>
              <a:cs typeface="Arial"/>
            </a:endParaRPr>
          </a:p>
        </p:txBody>
      </p:sp>
      <p:sp>
        <p:nvSpPr>
          <p:cNvPr id="254795659" name=""/>
          <p:cNvSpPr/>
          <p:nvPr/>
        </p:nvSpPr>
        <p:spPr bwMode="auto">
          <a:xfrm rot="0" flipH="0" flipV="0">
            <a:off x="5018161" y="5008900"/>
            <a:ext cx="872382" cy="747756"/>
          </a:xfrm>
          <a:prstGeom prst="rightArrow">
            <a:avLst>
              <a:gd name="adj1" fmla="val 38095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88066837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420220" y="1164969"/>
            <a:ext cx="3858143" cy="2198662"/>
          </a:xfrm>
          <a:prstGeom prst="rect">
            <a:avLst/>
          </a:prstGeom>
        </p:spPr>
      </p:pic>
      <p:pic>
        <p:nvPicPr>
          <p:cNvPr id="1061565594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91905" y="3429000"/>
            <a:ext cx="3914775" cy="29146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/>
        <a:effectStyle/>
        <a:effectStyle/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ONLYOFFICE/9.0.4.50</Application>
  <PresentationFormat>On-screen Show (4:3)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Theme 1</vt:lpstr>
      <vt:lpstr>Theme 2</vt:lpstr>
      <vt:lpstr>Slide 1</vt:lpstr>
      <vt:lpstr>Slide 2</vt:lpstr>
      <vt:lpstr>Slide 3</vt:lpstr>
      <vt:lpstr>Slide 4</vt:lpstr>
      <vt:lpstr>Slide 5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</cp:revision>
  <dcterms:created xsi:type="dcterms:W3CDTF">2012-12-03T06:56:55Z</dcterms:created>
  <dcterms:modified xsi:type="dcterms:W3CDTF">2025-10-20T08:02:39Z</dcterms:modified>
</cp:coreProperties>
</file>