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56" r:id="rId3"/>
    <p:sldId id="288" r:id="rId4"/>
    <p:sldId id="274" r:id="rId5"/>
    <p:sldId id="301" r:id="rId6"/>
    <p:sldId id="297" r:id="rId7"/>
    <p:sldId id="298" r:id="rId8"/>
    <p:sldId id="299" r:id="rId9"/>
    <p:sldId id="278" r:id="rId10"/>
    <p:sldId id="275" r:id="rId11"/>
    <p:sldId id="259" r:id="rId12"/>
    <p:sldId id="260" r:id="rId13"/>
    <p:sldId id="304" r:id="rId14"/>
    <p:sldId id="303" r:id="rId15"/>
    <p:sldId id="302" r:id="rId16"/>
    <p:sldId id="276" r:id="rId17"/>
    <p:sldId id="271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77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87367" autoAdjust="0"/>
  </p:normalViewPr>
  <p:slideViewPr>
    <p:cSldViewPr snapToGrid="0">
      <p:cViewPr>
        <p:scale>
          <a:sx n="75" d="100"/>
          <a:sy n="75" d="100"/>
        </p:scale>
        <p:origin x="1032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06F26-9C6E-4526-A242-1A37FC2F2CB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FC40306-EE6C-481F-8E48-EC0CDE93FB91}">
      <dgm:prSet phldrT="[Texte]" custT="1"/>
      <dgm:spPr/>
      <dgm:t>
        <a:bodyPr/>
        <a:lstStyle/>
        <a:p>
          <a:r>
            <a:rPr lang="fr-FR" sz="1400" b="1" dirty="0">
              <a:solidFill>
                <a:srgbClr val="5C73B2"/>
              </a:solidFill>
              <a:latin typeface="+mn-lt"/>
            </a:rPr>
            <a:t>Le secteur PRIMAIRE</a:t>
          </a:r>
        </a:p>
        <a:p>
          <a:r>
            <a:rPr lang="fr-FR" sz="1400" dirty="0">
              <a:solidFill>
                <a:srgbClr val="5C73B2"/>
              </a:solidFill>
              <a:latin typeface="+mn-lt"/>
            </a:rPr>
            <a:t>regroupe les activités d’exploitation des ressources naturelles</a:t>
          </a:r>
        </a:p>
      </dgm:t>
    </dgm:pt>
    <dgm:pt modelId="{D15B6BE1-1CD0-4650-BC7B-46A92CF567ED}" type="parTrans" cxnId="{2FA8BC5B-A193-42F4-AB4B-C21CB03CFE31}">
      <dgm:prSet/>
      <dgm:spPr/>
      <dgm:t>
        <a:bodyPr/>
        <a:lstStyle/>
        <a:p>
          <a:endParaRPr lang="fr-FR"/>
        </a:p>
      </dgm:t>
    </dgm:pt>
    <dgm:pt modelId="{00118D64-C747-4FF9-85BB-649A5D88B83C}" type="sibTrans" cxnId="{2FA8BC5B-A193-42F4-AB4B-C21CB03CFE31}">
      <dgm:prSet/>
      <dgm:spPr/>
      <dgm:t>
        <a:bodyPr/>
        <a:lstStyle/>
        <a:p>
          <a:endParaRPr lang="fr-FR"/>
        </a:p>
      </dgm:t>
    </dgm:pt>
    <dgm:pt modelId="{1A2F967B-3CF7-40EA-B290-EAFAC36096B3}">
      <dgm:prSet phldrT="[Texte]" custT="1"/>
      <dgm:spPr/>
      <dgm:t>
        <a:bodyPr/>
        <a:lstStyle/>
        <a:p>
          <a:r>
            <a:rPr lang="fr-FR" sz="1400" b="1" dirty="0">
              <a:solidFill>
                <a:srgbClr val="5C73B2"/>
              </a:solidFill>
              <a:latin typeface="+mn-lt"/>
            </a:rPr>
            <a:t>Le secteur SECONDAIRE</a:t>
          </a:r>
        </a:p>
        <a:p>
          <a:r>
            <a:rPr lang="fr-FR" sz="1400" dirty="0">
              <a:solidFill>
                <a:srgbClr val="5C73B2"/>
              </a:solidFill>
              <a:latin typeface="+mn-lt"/>
            </a:rPr>
            <a:t>rassemble l'ensemble des activités consistant en une transformation des matières premières issues du secteur primaire</a:t>
          </a:r>
        </a:p>
      </dgm:t>
    </dgm:pt>
    <dgm:pt modelId="{A3A3BD84-AA99-4DEA-84E8-DE61196BF199}" type="parTrans" cxnId="{B1E2B0E2-1D6D-4D1A-9A9E-2F79FEEB5361}">
      <dgm:prSet/>
      <dgm:spPr/>
      <dgm:t>
        <a:bodyPr/>
        <a:lstStyle/>
        <a:p>
          <a:endParaRPr lang="fr-FR"/>
        </a:p>
      </dgm:t>
    </dgm:pt>
    <dgm:pt modelId="{1BE592BA-5F87-484C-829D-F4205782430E}" type="sibTrans" cxnId="{B1E2B0E2-1D6D-4D1A-9A9E-2F79FEEB5361}">
      <dgm:prSet/>
      <dgm:spPr/>
      <dgm:t>
        <a:bodyPr/>
        <a:lstStyle/>
        <a:p>
          <a:endParaRPr lang="fr-FR"/>
        </a:p>
      </dgm:t>
    </dgm:pt>
    <dgm:pt modelId="{CE5A8559-6BC7-4B50-851E-37CE3276613E}">
      <dgm:prSet phldrT="[Texte]" custT="1"/>
      <dgm:spPr/>
      <dgm:t>
        <a:bodyPr/>
        <a:lstStyle/>
        <a:p>
          <a:r>
            <a:rPr lang="fr-FR" sz="1400" b="1" dirty="0">
              <a:solidFill>
                <a:srgbClr val="5C73B2"/>
              </a:solidFill>
              <a:latin typeface="+mn-lt"/>
            </a:rPr>
            <a:t>Le secteur TERTIAIRE</a:t>
          </a:r>
        </a:p>
        <a:p>
          <a:r>
            <a:rPr lang="fr-FR" sz="1400" dirty="0">
              <a:solidFill>
                <a:srgbClr val="5C73B2"/>
              </a:solidFill>
              <a:latin typeface="+mn-lt"/>
            </a:rPr>
            <a:t>est la soustraction du logement et des secteurs primaires et secondaires</a:t>
          </a:r>
        </a:p>
      </dgm:t>
    </dgm:pt>
    <dgm:pt modelId="{70D0B36C-BE4E-4403-A888-6732FF631CD4}" type="parTrans" cxnId="{7F1B4761-17C2-4378-91A2-B2163BC33B7E}">
      <dgm:prSet/>
      <dgm:spPr/>
      <dgm:t>
        <a:bodyPr/>
        <a:lstStyle/>
        <a:p>
          <a:endParaRPr lang="fr-FR"/>
        </a:p>
      </dgm:t>
    </dgm:pt>
    <dgm:pt modelId="{DEA068C6-8232-4AB8-AE5C-F67616118014}" type="sibTrans" cxnId="{7F1B4761-17C2-4378-91A2-B2163BC33B7E}">
      <dgm:prSet/>
      <dgm:spPr/>
      <dgm:t>
        <a:bodyPr/>
        <a:lstStyle/>
        <a:p>
          <a:endParaRPr lang="fr-FR"/>
        </a:p>
      </dgm:t>
    </dgm:pt>
    <dgm:pt modelId="{3764E47C-EEC1-469B-A5F8-6293A0608B59}" type="pres">
      <dgm:prSet presAssocID="{37506F26-9C6E-4526-A242-1A37FC2F2CB0}" presName="Name0" presStyleCnt="0">
        <dgm:presLayoutVars>
          <dgm:dir/>
          <dgm:resizeHandles val="exact"/>
        </dgm:presLayoutVars>
      </dgm:prSet>
      <dgm:spPr/>
    </dgm:pt>
    <dgm:pt modelId="{6221A0C5-AA95-4DC8-8F2B-1C95C21ADCCA}" type="pres">
      <dgm:prSet presAssocID="{7FC40306-EE6C-481F-8E48-EC0CDE93FB91}" presName="compNode" presStyleCnt="0"/>
      <dgm:spPr/>
    </dgm:pt>
    <dgm:pt modelId="{10A0C536-8B74-45BA-A267-794E5E14C572}" type="pres">
      <dgm:prSet presAssocID="{7FC40306-EE6C-481F-8E48-EC0CDE93FB91}" presName="pictRect" presStyleLbl="node1" presStyleIdx="0" presStyleCnt="3" custLinFactNeighborY="-10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A09AD54-302F-40B9-8B8A-7D93A030EB18}" type="pres">
      <dgm:prSet presAssocID="{7FC40306-EE6C-481F-8E48-EC0CDE93FB91}" presName="textRect" presStyleLbl="revTx" presStyleIdx="0" presStyleCnt="3">
        <dgm:presLayoutVars>
          <dgm:bulletEnabled val="1"/>
        </dgm:presLayoutVars>
      </dgm:prSet>
      <dgm:spPr/>
    </dgm:pt>
    <dgm:pt modelId="{E71688D3-D356-40E7-8FBA-3820B166693B}" type="pres">
      <dgm:prSet presAssocID="{00118D64-C747-4FF9-85BB-649A5D88B83C}" presName="sibTrans" presStyleLbl="sibTrans2D1" presStyleIdx="0" presStyleCnt="0"/>
      <dgm:spPr/>
    </dgm:pt>
    <dgm:pt modelId="{43072DEA-8AD3-4057-8EDF-FA79F89D2835}" type="pres">
      <dgm:prSet presAssocID="{1A2F967B-3CF7-40EA-B290-EAFAC36096B3}" presName="compNode" presStyleCnt="0"/>
      <dgm:spPr/>
    </dgm:pt>
    <dgm:pt modelId="{AB4F7833-5DC6-44DD-A37C-3906D6C5B2D1}" type="pres">
      <dgm:prSet presAssocID="{1A2F967B-3CF7-40EA-B290-EAFAC36096B3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6F754004-58FF-41BF-BCEC-8F0215F669F9}" type="pres">
      <dgm:prSet presAssocID="{1A2F967B-3CF7-40EA-B290-EAFAC36096B3}" presName="textRect" presStyleLbl="revTx" presStyleIdx="1" presStyleCnt="3">
        <dgm:presLayoutVars>
          <dgm:bulletEnabled val="1"/>
        </dgm:presLayoutVars>
      </dgm:prSet>
      <dgm:spPr/>
    </dgm:pt>
    <dgm:pt modelId="{5E7B0CD2-5200-43EB-8239-59284CC06E3F}" type="pres">
      <dgm:prSet presAssocID="{1BE592BA-5F87-484C-829D-F4205782430E}" presName="sibTrans" presStyleLbl="sibTrans2D1" presStyleIdx="0" presStyleCnt="0"/>
      <dgm:spPr/>
    </dgm:pt>
    <dgm:pt modelId="{184D0DB4-DFBF-45FF-82AF-030073892123}" type="pres">
      <dgm:prSet presAssocID="{CE5A8559-6BC7-4B50-851E-37CE3276613E}" presName="compNode" presStyleCnt="0"/>
      <dgm:spPr/>
    </dgm:pt>
    <dgm:pt modelId="{66C54FA7-B350-496B-AED6-3763C8E2CF64}" type="pres">
      <dgm:prSet presAssocID="{CE5A8559-6BC7-4B50-851E-37CE3276613E}" presName="pictRect" presStyleLbl="node1" presStyleIdx="2" presStyleCnt="3" custLinFactNeighborX="-407" custLinFactNeighborY="15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F089B76-A5C0-4584-AA56-4B40AA08EB8C}" type="pres">
      <dgm:prSet presAssocID="{CE5A8559-6BC7-4B50-851E-37CE3276613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5A43500-0F66-4C3D-8477-319FB5129948}" type="presOf" srcId="{37506F26-9C6E-4526-A242-1A37FC2F2CB0}" destId="{3764E47C-EEC1-469B-A5F8-6293A0608B59}" srcOrd="0" destOrd="0" presId="urn:microsoft.com/office/officeart/2005/8/layout/pList1"/>
    <dgm:cxn modelId="{E0BFC518-E619-471E-9792-BF24224A51A0}" type="presOf" srcId="{CE5A8559-6BC7-4B50-851E-37CE3276613E}" destId="{AF089B76-A5C0-4584-AA56-4B40AA08EB8C}" srcOrd="0" destOrd="0" presId="urn:microsoft.com/office/officeart/2005/8/layout/pList1"/>
    <dgm:cxn modelId="{2D9F7838-0505-44EB-85A0-86C73532689A}" type="presOf" srcId="{00118D64-C747-4FF9-85BB-649A5D88B83C}" destId="{E71688D3-D356-40E7-8FBA-3820B166693B}" srcOrd="0" destOrd="0" presId="urn:microsoft.com/office/officeart/2005/8/layout/pList1"/>
    <dgm:cxn modelId="{2FA8BC5B-A193-42F4-AB4B-C21CB03CFE31}" srcId="{37506F26-9C6E-4526-A242-1A37FC2F2CB0}" destId="{7FC40306-EE6C-481F-8E48-EC0CDE93FB91}" srcOrd="0" destOrd="0" parTransId="{D15B6BE1-1CD0-4650-BC7B-46A92CF567ED}" sibTransId="{00118D64-C747-4FF9-85BB-649A5D88B83C}"/>
    <dgm:cxn modelId="{7F1B4761-17C2-4378-91A2-B2163BC33B7E}" srcId="{37506F26-9C6E-4526-A242-1A37FC2F2CB0}" destId="{CE5A8559-6BC7-4B50-851E-37CE3276613E}" srcOrd="2" destOrd="0" parTransId="{70D0B36C-BE4E-4403-A888-6732FF631CD4}" sibTransId="{DEA068C6-8232-4AB8-AE5C-F67616118014}"/>
    <dgm:cxn modelId="{CBE48A87-1D15-404D-84B3-6E5AE0B045B0}" type="presOf" srcId="{1BE592BA-5F87-484C-829D-F4205782430E}" destId="{5E7B0CD2-5200-43EB-8239-59284CC06E3F}" srcOrd="0" destOrd="0" presId="urn:microsoft.com/office/officeart/2005/8/layout/pList1"/>
    <dgm:cxn modelId="{F5469D94-6CC9-4DB6-B733-2641B7EE775B}" type="presOf" srcId="{7FC40306-EE6C-481F-8E48-EC0CDE93FB91}" destId="{1A09AD54-302F-40B9-8B8A-7D93A030EB18}" srcOrd="0" destOrd="0" presId="urn:microsoft.com/office/officeart/2005/8/layout/pList1"/>
    <dgm:cxn modelId="{B1E2B0E2-1D6D-4D1A-9A9E-2F79FEEB5361}" srcId="{37506F26-9C6E-4526-A242-1A37FC2F2CB0}" destId="{1A2F967B-3CF7-40EA-B290-EAFAC36096B3}" srcOrd="1" destOrd="0" parTransId="{A3A3BD84-AA99-4DEA-84E8-DE61196BF199}" sibTransId="{1BE592BA-5F87-484C-829D-F4205782430E}"/>
    <dgm:cxn modelId="{5ED46DE6-7EA0-4B4C-8627-D7E08494080F}" type="presOf" srcId="{1A2F967B-3CF7-40EA-B290-EAFAC36096B3}" destId="{6F754004-58FF-41BF-BCEC-8F0215F669F9}" srcOrd="0" destOrd="0" presId="urn:microsoft.com/office/officeart/2005/8/layout/pList1"/>
    <dgm:cxn modelId="{2FC2C5A3-A630-4581-895A-967EDCCFDEB5}" type="presParOf" srcId="{3764E47C-EEC1-469B-A5F8-6293A0608B59}" destId="{6221A0C5-AA95-4DC8-8F2B-1C95C21ADCCA}" srcOrd="0" destOrd="0" presId="urn:microsoft.com/office/officeart/2005/8/layout/pList1"/>
    <dgm:cxn modelId="{164C3AD4-8A54-4DF0-AC6F-151EAB9AF05F}" type="presParOf" srcId="{6221A0C5-AA95-4DC8-8F2B-1C95C21ADCCA}" destId="{10A0C536-8B74-45BA-A267-794E5E14C572}" srcOrd="0" destOrd="0" presId="urn:microsoft.com/office/officeart/2005/8/layout/pList1"/>
    <dgm:cxn modelId="{066EC5CE-C1DF-4385-9F0F-D59CEF50CE60}" type="presParOf" srcId="{6221A0C5-AA95-4DC8-8F2B-1C95C21ADCCA}" destId="{1A09AD54-302F-40B9-8B8A-7D93A030EB18}" srcOrd="1" destOrd="0" presId="urn:microsoft.com/office/officeart/2005/8/layout/pList1"/>
    <dgm:cxn modelId="{D73C89E7-BAA5-4252-BBD8-98EBD8BE1272}" type="presParOf" srcId="{3764E47C-EEC1-469B-A5F8-6293A0608B59}" destId="{E71688D3-D356-40E7-8FBA-3820B166693B}" srcOrd="1" destOrd="0" presId="urn:microsoft.com/office/officeart/2005/8/layout/pList1"/>
    <dgm:cxn modelId="{22986566-DA32-4D14-AF2C-F493E892AC3A}" type="presParOf" srcId="{3764E47C-EEC1-469B-A5F8-6293A0608B59}" destId="{43072DEA-8AD3-4057-8EDF-FA79F89D2835}" srcOrd="2" destOrd="0" presId="urn:microsoft.com/office/officeart/2005/8/layout/pList1"/>
    <dgm:cxn modelId="{3C6970A5-B579-4A05-A3F5-15512C167A35}" type="presParOf" srcId="{43072DEA-8AD3-4057-8EDF-FA79F89D2835}" destId="{AB4F7833-5DC6-44DD-A37C-3906D6C5B2D1}" srcOrd="0" destOrd="0" presId="urn:microsoft.com/office/officeart/2005/8/layout/pList1"/>
    <dgm:cxn modelId="{4264CA74-E2D8-4603-B56B-1B3929E8F86B}" type="presParOf" srcId="{43072DEA-8AD3-4057-8EDF-FA79F89D2835}" destId="{6F754004-58FF-41BF-BCEC-8F0215F669F9}" srcOrd="1" destOrd="0" presId="urn:microsoft.com/office/officeart/2005/8/layout/pList1"/>
    <dgm:cxn modelId="{4E4A772E-241F-42A8-B7BA-1152239DB38E}" type="presParOf" srcId="{3764E47C-EEC1-469B-A5F8-6293A0608B59}" destId="{5E7B0CD2-5200-43EB-8239-59284CC06E3F}" srcOrd="3" destOrd="0" presId="urn:microsoft.com/office/officeart/2005/8/layout/pList1"/>
    <dgm:cxn modelId="{30FD1D90-E611-482C-8E39-9D2D6BEEE4C8}" type="presParOf" srcId="{3764E47C-EEC1-469B-A5F8-6293A0608B59}" destId="{184D0DB4-DFBF-45FF-82AF-030073892123}" srcOrd="4" destOrd="0" presId="urn:microsoft.com/office/officeart/2005/8/layout/pList1"/>
    <dgm:cxn modelId="{E501D670-BEA0-4825-AF64-7E007AC46CD2}" type="presParOf" srcId="{184D0DB4-DFBF-45FF-82AF-030073892123}" destId="{66C54FA7-B350-496B-AED6-3763C8E2CF64}" srcOrd="0" destOrd="0" presId="urn:microsoft.com/office/officeart/2005/8/layout/pList1"/>
    <dgm:cxn modelId="{BC42587C-F4D8-4C69-B3B0-7020637BD6E9}" type="presParOf" srcId="{184D0DB4-DFBF-45FF-82AF-030073892123}" destId="{AF089B76-A5C0-4584-AA56-4B40AA08EB8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0C536-8B74-45BA-A267-794E5E14C572}">
      <dsp:nvSpPr>
        <dsp:cNvPr id="0" name=""/>
        <dsp:cNvSpPr/>
      </dsp:nvSpPr>
      <dsp:spPr>
        <a:xfrm>
          <a:off x="885450" y="0"/>
          <a:ext cx="2209216" cy="15221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9AD54-302F-40B9-8B8A-7D93A030EB18}">
      <dsp:nvSpPr>
        <dsp:cNvPr id="0" name=""/>
        <dsp:cNvSpPr/>
      </dsp:nvSpPr>
      <dsp:spPr>
        <a:xfrm>
          <a:off x="885450" y="1523605"/>
          <a:ext cx="2209216" cy="81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5C73B2"/>
              </a:solidFill>
              <a:latin typeface="+mn-lt"/>
            </a:rPr>
            <a:t>Le secteur PRIMAIRE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5C73B2"/>
              </a:solidFill>
              <a:latin typeface="+mn-lt"/>
            </a:rPr>
            <a:t>regroupe les activités d’exploitation des ressources naturelles</a:t>
          </a:r>
        </a:p>
      </dsp:txBody>
      <dsp:txXfrm>
        <a:off x="885450" y="1523605"/>
        <a:ext cx="2209216" cy="819619"/>
      </dsp:txXfrm>
    </dsp:sp>
    <dsp:sp modelId="{AB4F7833-5DC6-44DD-A37C-3906D6C5B2D1}">
      <dsp:nvSpPr>
        <dsp:cNvPr id="0" name=""/>
        <dsp:cNvSpPr/>
      </dsp:nvSpPr>
      <dsp:spPr>
        <a:xfrm>
          <a:off x="3315681" y="1455"/>
          <a:ext cx="2209216" cy="152215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4004-58FF-41BF-BCEC-8F0215F669F9}">
      <dsp:nvSpPr>
        <dsp:cNvPr id="0" name=""/>
        <dsp:cNvSpPr/>
      </dsp:nvSpPr>
      <dsp:spPr>
        <a:xfrm>
          <a:off x="3315681" y="1523605"/>
          <a:ext cx="2209216" cy="81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5C73B2"/>
              </a:solidFill>
              <a:latin typeface="+mn-lt"/>
            </a:rPr>
            <a:t>Le secteur SECONDAIRE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5C73B2"/>
              </a:solidFill>
              <a:latin typeface="+mn-lt"/>
            </a:rPr>
            <a:t>rassemble l'ensemble des activités consistant en une transformation des matières premières issues du secteur primaire</a:t>
          </a:r>
        </a:p>
      </dsp:txBody>
      <dsp:txXfrm>
        <a:off x="3315681" y="1523605"/>
        <a:ext cx="2209216" cy="819619"/>
      </dsp:txXfrm>
    </dsp:sp>
    <dsp:sp modelId="{66C54FA7-B350-496B-AED6-3763C8E2CF64}">
      <dsp:nvSpPr>
        <dsp:cNvPr id="0" name=""/>
        <dsp:cNvSpPr/>
      </dsp:nvSpPr>
      <dsp:spPr>
        <a:xfrm>
          <a:off x="5736920" y="25763"/>
          <a:ext cx="2209216" cy="152215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89B76-A5C0-4584-AA56-4B40AA08EB8C}">
      <dsp:nvSpPr>
        <dsp:cNvPr id="0" name=""/>
        <dsp:cNvSpPr/>
      </dsp:nvSpPr>
      <dsp:spPr>
        <a:xfrm>
          <a:off x="5745912" y="1523605"/>
          <a:ext cx="2209216" cy="819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5C73B2"/>
              </a:solidFill>
              <a:latin typeface="+mn-lt"/>
            </a:rPr>
            <a:t>Le secteur TERTIAIRE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rgbClr val="5C73B2"/>
              </a:solidFill>
              <a:latin typeface="+mn-lt"/>
            </a:rPr>
            <a:t>est la soustraction du logement et des secteurs primaires et secondaires</a:t>
          </a:r>
        </a:p>
      </dsp:txBody>
      <dsp:txXfrm>
        <a:off x="5745912" y="1523605"/>
        <a:ext cx="2209216" cy="81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CDB2-8EBB-4BB8-B5E9-4205A9E9B02A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4065-CB2F-4357-9315-6C256517A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28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Résulte de différentes conclusion des rapports du GIEC = prise de conscience</a:t>
            </a: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LOI Grenelle du 12 juillet 2010 portant engagement national pour l'environnement 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Des travaux d'amélioration de la performance énergétique sont réalisés dans les bâtiments existants à usage tertiaire ou dans lesquels s'exerce une activité de service public dans un délai de huit ans à compter du 1er janvier 2012. 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Dispositions en vigueur du 14/07/2010 au 19/08/2015</a:t>
            </a: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LOI TECV du 17 août 2015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L’obligation de rénovation est prolongée par périodes de dix ans à partir de 2020 jusqu'en 2050 avec un niveau de performance à atteindre renforcé chaque décennie, de telle sorte que le parc global concerné vise à réduire ses consommations d'énergie finale d'au moins 60 % en 2050 par rapport à 2010, mesurées en valeur absolue de consommation pour l'ensemble du secteur. 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Dispositions en vigueur du 19/08/2015 au 23/11/2019</a:t>
            </a: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Accord de Pris</a:t>
            </a:r>
          </a:p>
          <a:p>
            <a:pPr marL="0" indent="0">
              <a:lnSpc>
                <a:spcPct val="100000"/>
              </a:lnSpc>
              <a:spcAft>
                <a:spcPts val="1199"/>
              </a:spcAft>
              <a:buClr>
                <a:srgbClr val="5A71B4"/>
              </a:buClr>
              <a:buFont typeface="Arial"/>
              <a:buNone/>
            </a:pPr>
            <a:r>
              <a:rPr lang="fr-FR" sz="2000" b="0" strike="noStrike" spc="-1" dirty="0">
                <a:solidFill>
                  <a:srgbClr val="5A71B4"/>
                </a:solidFill>
                <a:latin typeface="+mn-lt"/>
              </a:rPr>
              <a:t>- Contenir d'ici à 2100 le réchauffement climatique « bien en dessous de 2 °C par rapport aux niveaux préindustriels » et si possible de viser à « poursuivre les efforts pour limiter la hausse des températures à 1,5 °C » 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spcAft>
                <a:spcPts val="1199"/>
              </a:spcAft>
              <a:buClr>
                <a:srgbClr val="5A71B4"/>
              </a:buClr>
              <a:buFont typeface="Arial"/>
              <a:buNone/>
            </a:pPr>
            <a:r>
              <a:rPr lang="fr-FR" sz="2000" b="0" strike="noStrike" spc="-1" dirty="0">
                <a:solidFill>
                  <a:srgbClr val="5A71B4"/>
                </a:solidFill>
                <a:latin typeface="+mn-lt"/>
              </a:rPr>
              <a:t>- Désinvestir les énergies fossiles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00000"/>
              </a:lnSpc>
              <a:spcAft>
                <a:spcPts val="1199"/>
              </a:spcAft>
              <a:buClr>
                <a:srgbClr val="5A71B4"/>
              </a:buClr>
              <a:buFont typeface="Arial"/>
              <a:buNone/>
            </a:pPr>
            <a:r>
              <a:rPr lang="fr-FR" sz="2000" b="0" strike="noStrike" spc="-1" dirty="0">
                <a:solidFill>
                  <a:srgbClr val="5A71B4"/>
                </a:solidFill>
                <a:latin typeface="+mn-lt"/>
              </a:rPr>
              <a:t>- Atteindre un objectif de neutralité carbone au cours de la seconde moitié du siècle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LOI n° 2021-1104 du 22 août 2021 portant lutte contre le dérèglement climatique et renforcement de la résilience face à ses effets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strike="noStrike" spc="-1" dirty="0">
                <a:solidFill>
                  <a:srgbClr val="000000"/>
                </a:solidFill>
                <a:latin typeface="Arial"/>
              </a:rPr>
              <a:t>L'article L174-1 du CCH prévoit la mise en œuvre d'actions de réduction de la consommation d'énergie finale dans les bâtiments à usage tertiaire, "afin de parvenir à une réduction de la consommation d'énergie finale pour l'ensemble des bâtiments soumis à l'obligation d'au moins 40% en 2030, 50% en 2040 et 60% en 2050, par rapport à 2010". </a:t>
            </a:r>
            <a:r>
              <a:rPr lang="fr-FR" sz="2000" b="1" strike="noStrike" spc="-1" dirty="0">
                <a:solidFill>
                  <a:srgbClr val="000000"/>
                </a:solidFill>
                <a:latin typeface="Arial"/>
              </a:rPr>
              <a:t>L'article 176 de la loi Climat et Résilience précise que ces actions "ne peuvent conduire ni à une augmentation du recours aux énergies non renouvelables, ni à une augmentation des émissions de gaz à effet de serre".</a:t>
            </a: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35E297-43A3-427A-940C-6C89AACA89BB}" type="slidenum">
              <a:rPr lang="fr-FR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fr-F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CVC</a:t>
            </a: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 Définie pour un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rythme d’utilisation de référence </a:t>
            </a: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et déterminée en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annexe de l’arrêté pour chaque catégorie d’activité en fonction de la zone climatique et de l’altitude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dirty="0"/>
          </a:p>
          <a:p>
            <a:r>
              <a:rPr lang="fr-FR" b="1" dirty="0"/>
              <a:t>CUSE</a:t>
            </a:r>
          </a:p>
          <a:p>
            <a:pPr marL="285840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Associée à un ou des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indicateurs</a:t>
            </a: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 d’intensité d’usage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spécifiques à chaque catégorie d’activités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5C73B2"/>
              </a:buClr>
              <a:buFont typeface="Arial"/>
              <a:buChar char="•"/>
            </a:pP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Les indicateurs d’intensité d’usage constituent les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paramètres de référence </a:t>
            </a: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permettant de procéder à la </a:t>
            </a:r>
            <a:r>
              <a:rPr lang="fr-FR" sz="1200" b="1" strike="noStrike" spc="-1" dirty="0">
                <a:solidFill>
                  <a:srgbClr val="5C73B2"/>
                </a:solidFill>
                <a:latin typeface="Arial"/>
                <a:ea typeface="DejaVu Sans"/>
              </a:rPr>
              <a:t>modulation des objectifs </a:t>
            </a:r>
            <a:r>
              <a:rPr lang="fr-FR" sz="1200" b="0" strike="noStrike" spc="-1" dirty="0">
                <a:solidFill>
                  <a:srgbClr val="5C73B2"/>
                </a:solidFill>
                <a:latin typeface="Arial"/>
                <a:ea typeface="DejaVu Sans"/>
              </a:rPr>
              <a:t>de réduction de la consommation d’énergie finale en fonction du volume d’activité.</a:t>
            </a:r>
            <a:endParaRPr lang="fr-FR" sz="1200" b="0" strike="noStrike" spc="-1" dirty="0">
              <a:solidFill>
                <a:srgbClr val="000000"/>
              </a:solidFill>
              <a:latin typeface="Arial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E4065-CB2F-4357-9315-6C256517AB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7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Définir un comité de pilotage technique qui suit la partie admin ? Qui fait quoi (partie admirative / technique ? Appel à un Prestation extérieur  ?)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E4065-CB2F-4357-9315-6C256517ABC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CF755-9334-4432-89CD-CFF7A45F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6C1825-A8B7-46C4-B95C-D6EFAADD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A5AE9-6E05-46DA-9428-09AFAB18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A3053-7DEF-463A-87E8-2CFFDE6C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4909FD-99AD-4703-A86F-0B6AB69E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11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110F0-0D3D-460A-B1CB-83655DEB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538A97-00A4-4757-96DD-1A8BCC37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DD0B00-83BD-46C1-9500-0E50601B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CC7BE7-A0AC-45BD-9B11-1F39D7A2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3AFCA9-D647-40B2-B6A6-F17902FE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8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FA045E-EE6F-4B7F-839A-D6DB9DD28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7BF341-B959-4FFF-8545-8917700C5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2C5A39-E7C2-41C5-9A81-D10538DA9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07FB4A-1BA3-4A8C-8365-45E1D142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749EB-93C5-41E3-8332-7D25A75E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7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3C35C-2B9F-4D25-9929-51131391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50A151-7EE2-4B95-B86D-EA80A7D6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DF10C-E034-4C52-8806-8C2DC225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FB99D-D155-4AEB-9875-09B22246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BA8418-DD3C-4EDB-A777-EFF88388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0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2536F-09DB-4248-A379-2D9817DE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72482D-ED7F-4F48-8B8C-85F481A7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347262-62AD-46E5-B61C-B2C112A1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9CFC4-AE75-416D-A1A9-A0549CAA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E7784-E488-4C51-8F6E-EF2F3858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27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56F6A-637C-4C6E-8D50-7D73B1DE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A28A7-AC3A-496E-8410-F57C6844B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43BF71-7453-42EB-9852-05D7B91B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5EDF6-B467-43A0-8ECA-1203755D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00CD82-05E3-41BD-8D38-4A194405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E7AF7C-479C-4DA2-ABB3-DA2F2FCD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35F862-B5C7-4E99-83E6-8038AEFD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6825BA-5CF2-44B1-8060-F22FB5BE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8FDE2A-462B-46FB-83D4-CF895FEA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AE1887-4868-43B7-ACAA-95791ECA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6B3222-D8A0-4BDD-AABC-A8780CBF0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5BFD1E-47B9-484A-B036-EAFFCBEC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F7C5C4-FBE8-4CFB-9375-063D686D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803B96-4E0E-41BA-9D36-50016D4B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3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11B53-B383-497E-B7D3-30D718AE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426DAF-C2B2-4BE7-AB07-A95DAE73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00EED2-5597-4176-A424-C175C69A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A664C2-E3FE-4112-8299-36E4D13C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79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6750CD-7B56-41FC-8C82-470DDCD5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E150A1-BB2A-435D-9DD2-B9AAC862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72097-97BB-4031-B79B-CDF0C97A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4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C3062-7590-4462-8E93-9E3896A6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AC37B-07DE-47A4-AA42-846D8C3A7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376DD-3A21-4438-A3B9-70CEB59FB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0A076-91FB-4192-AD2C-5C131A51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F09615-B0BC-4AFD-970A-F213945F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33CD8-1B3A-48D9-BB8F-7E47C9C6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1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F6363-F996-44E5-A93F-9F0B83F4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272907-3E01-44C7-AD72-5CEAA7AEC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AB5B8A-2759-49EB-8411-58171157C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A43715-143D-4F3E-92C9-D757F38F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2706AF-39BD-4542-9428-2FB21B41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AF24C-CDF5-4545-A54E-60A01970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9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8F4880-0E25-469C-B125-96ECD45C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F61050-3B02-48F1-8363-CA5E12349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B781D-F385-4768-9B5C-C672F72C1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FE438-236A-403A-A9A4-99CB98A5EF13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B4998A-E8F0-4251-AF12-12E9E55D4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99BB55-61ED-461B-993C-0DFC7F08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621A-E41D-4E6E-AE88-499DB41593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2"/>
          <p:cNvSpPr>
            <a:spLocks noGrp="1"/>
          </p:cNvSpPr>
          <p:nvPr>
            <p:ph type="title"/>
          </p:nvPr>
        </p:nvSpPr>
        <p:spPr>
          <a:xfrm>
            <a:off x="192505" y="190904"/>
            <a:ext cx="8145360" cy="49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620" b="1" cap="all" spc="-1" dirty="0">
                <a:solidFill>
                  <a:srgbClr val="EF7757"/>
                </a:solidFill>
                <a:latin typeface="Arial"/>
              </a:rPr>
              <a:t>Contexte réglementaire français</a:t>
            </a:r>
            <a:endParaRPr lang="en-US" sz="262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ZoneTexte 42"/>
          <p:cNvSpPr/>
          <p:nvPr/>
        </p:nvSpPr>
        <p:spPr>
          <a:xfrm>
            <a:off x="1864560" y="1179000"/>
            <a:ext cx="9484758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F69D55"/>
                </a:solidFill>
                <a:latin typeface="Calibri"/>
              </a:rPr>
              <a:t>Pourquoi une obligation de réduction des consommations d’énergie dans les bâtiments tertiaires ?</a:t>
            </a:r>
            <a:endParaRPr lang="fr-FR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rgbClr val="5C73B2"/>
                </a:solidFill>
                <a:latin typeface="Calibri"/>
              </a:rPr>
              <a:t> </a:t>
            </a:r>
            <a:r>
              <a:rPr lang="fr-FR" sz="1600" spc="-1" dirty="0">
                <a:solidFill>
                  <a:srgbClr val="5C73B2"/>
                </a:solidFill>
                <a:latin typeface="Wingdings"/>
              </a:rPr>
              <a:t></a:t>
            </a:r>
            <a:r>
              <a:rPr lang="fr-FR" sz="1600" spc="-1" dirty="0">
                <a:solidFill>
                  <a:srgbClr val="5C73B2"/>
                </a:solidFill>
                <a:latin typeface="Calibri"/>
              </a:rPr>
              <a:t> Les engagements pour contenir le réchauffement climatique.</a:t>
            </a:r>
            <a:endParaRPr lang="fr-FR" sz="1600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CDA5615-10B7-4D18-9731-8036F1D75909}"/>
              </a:ext>
            </a:extLst>
          </p:cNvPr>
          <p:cNvGrpSpPr/>
          <p:nvPr/>
        </p:nvGrpSpPr>
        <p:grpSpPr>
          <a:xfrm>
            <a:off x="25820" y="2175841"/>
            <a:ext cx="7913273" cy="3845753"/>
            <a:chOff x="2278200" y="2175841"/>
            <a:chExt cx="7913273" cy="3845753"/>
          </a:xfrm>
        </p:grpSpPr>
        <p:sp>
          <p:nvSpPr>
            <p:cNvPr id="280" name="Rectangle 85"/>
            <p:cNvSpPr/>
            <p:nvPr/>
          </p:nvSpPr>
          <p:spPr>
            <a:xfrm>
              <a:off x="2278200" y="2880000"/>
              <a:ext cx="2860200" cy="3045534"/>
            </a:xfrm>
            <a:prstGeom prst="rect">
              <a:avLst/>
            </a:prstGeom>
            <a:solidFill>
              <a:srgbClr val="EE6D4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600" spc="-1" dirty="0">
                  <a:solidFill>
                    <a:srgbClr val="FFFFFF"/>
                  </a:solidFill>
                  <a:latin typeface="Calibri"/>
                </a:rPr>
                <a:t>Les accords internationaux :</a:t>
              </a: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600" b="1" spc="-1" dirty="0">
                  <a:solidFill>
                    <a:srgbClr val="FFFFFF"/>
                  </a:solidFill>
                  <a:latin typeface="Calibri"/>
                </a:rPr>
                <a:t>1997</a:t>
              </a: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600" b="1" spc="-1" dirty="0">
                  <a:solidFill>
                    <a:srgbClr val="FFFFFF"/>
                  </a:solidFill>
                  <a:latin typeface="Calibri"/>
                </a:rPr>
                <a:t>2016</a:t>
              </a: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600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5FAC764-C809-42AE-A136-672007F1CAD6}"/>
                </a:ext>
              </a:extLst>
            </p:cNvPr>
            <p:cNvGrpSpPr/>
            <p:nvPr/>
          </p:nvGrpSpPr>
          <p:grpSpPr>
            <a:xfrm>
              <a:off x="2806468" y="2175841"/>
              <a:ext cx="7385005" cy="3845753"/>
              <a:chOff x="2752680" y="2175841"/>
              <a:chExt cx="7385005" cy="3845753"/>
            </a:xfrm>
          </p:grpSpPr>
          <p:sp>
            <p:nvSpPr>
              <p:cNvPr id="276" name="Rectangle 43"/>
              <p:cNvSpPr/>
              <p:nvPr/>
            </p:nvSpPr>
            <p:spPr>
              <a:xfrm>
                <a:off x="5302165" y="2175841"/>
                <a:ext cx="4835520" cy="3845753"/>
              </a:xfrm>
              <a:prstGeom prst="rect">
                <a:avLst/>
              </a:prstGeom>
              <a:solidFill>
                <a:srgbClr val="EE6D4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600" spc="-41" dirty="0">
                    <a:solidFill>
                      <a:srgbClr val="FFFFFF"/>
                    </a:solidFill>
                    <a:latin typeface="Calibri"/>
                  </a:rPr>
                  <a:t>Le renforcement des exigences environnementales se traduit au travers d’évolutions législatives importantes et progressives depuis 10 ans :</a:t>
                </a: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600" b="1" spc="-1" dirty="0">
                    <a:solidFill>
                      <a:srgbClr val="FFFFFF"/>
                    </a:solidFill>
                    <a:latin typeface="Calibri"/>
                  </a:rPr>
                  <a:t>2010</a:t>
                </a: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600" b="1" spc="-1" dirty="0">
                    <a:solidFill>
                      <a:srgbClr val="FFFFFF"/>
                    </a:solidFill>
                    <a:latin typeface="Calibri"/>
                  </a:rPr>
                  <a:t>2015</a:t>
                </a: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20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600" b="1" spc="-1" dirty="0">
                    <a:solidFill>
                      <a:srgbClr val="FFFFFF"/>
                    </a:solidFill>
                    <a:latin typeface="Calibri"/>
                  </a:rPr>
                  <a:t>2018</a:t>
                </a: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FR" sz="1600" b="1" spc="-1" dirty="0">
                    <a:solidFill>
                      <a:srgbClr val="FFFFFF"/>
                    </a:solidFill>
                    <a:latin typeface="Calibri"/>
                  </a:rPr>
                  <a:t>2021</a:t>
                </a: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z="1600" spc="-1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8DEDF0CD-F822-4216-8131-5BD085150B22}"/>
                  </a:ext>
                </a:extLst>
              </p:cNvPr>
              <p:cNvGrpSpPr/>
              <p:nvPr/>
            </p:nvGrpSpPr>
            <p:grpSpPr>
              <a:xfrm>
                <a:off x="2752680" y="3075840"/>
                <a:ext cx="6137280" cy="2811960"/>
                <a:chOff x="2752680" y="3075840"/>
                <a:chExt cx="6137280" cy="2811960"/>
              </a:xfrm>
            </p:grpSpPr>
            <p:pic>
              <p:nvPicPr>
                <p:cNvPr id="277" name="Image 44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6632400" y="3075840"/>
                  <a:ext cx="2257560" cy="55152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78" name="Image 45"/>
                <p:cNvPicPr/>
                <p:nvPr/>
              </p:nvPicPr>
              <p:blipFill>
                <a:blip r:embed="rId4"/>
                <a:srcRect t="14377" b="12348"/>
                <a:stretch/>
              </p:blipFill>
              <p:spPr>
                <a:xfrm>
                  <a:off x="6632400" y="3707280"/>
                  <a:ext cx="2257560" cy="46548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79" name="Image 46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632400" y="4273200"/>
                  <a:ext cx="2257560" cy="63684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81" name="Image 86"/>
                <p:cNvPicPr/>
                <p:nvPr/>
              </p:nvPicPr>
              <p:blipFill>
                <a:blip r:embed="rId6"/>
                <a:srcRect l="1720" t="8924" r="1037" b="6170"/>
                <a:stretch/>
              </p:blipFill>
              <p:spPr>
                <a:xfrm>
                  <a:off x="2773920" y="3773880"/>
                  <a:ext cx="1906200" cy="71964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282" name="Image 87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752680" y="4945680"/>
                  <a:ext cx="1911240" cy="775080"/>
                </a:xfrm>
                <a:prstGeom prst="rect">
                  <a:avLst/>
                </a:prstGeom>
                <a:ln w="12700">
                  <a:noFill/>
                </a:ln>
              </p:spPr>
            </p:pic>
            <p:pic>
              <p:nvPicPr>
                <p:cNvPr id="283" name="Image 88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7295520" y="4965480"/>
                  <a:ext cx="922320" cy="9223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</p:grpSp>
      </p:grp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58BD82B-EBBC-4CB4-ACFA-979CEF3CA3DE}"/>
              </a:ext>
            </a:extLst>
          </p:cNvPr>
          <p:cNvSpPr/>
          <p:nvPr/>
        </p:nvSpPr>
        <p:spPr>
          <a:xfrm>
            <a:off x="7939094" y="2171519"/>
            <a:ext cx="4112786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5500"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EF7757"/>
                </a:solidFill>
                <a:latin typeface="Calibri"/>
              </a:rPr>
              <a:t>Article 175 : introduction du dispositif  « Eco Energie Tertiaire » de la loi ELAN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0000"/>
              </a:lnSpc>
              <a:tabLst>
                <a:tab pos="0" algn="l"/>
              </a:tabLst>
            </a:pPr>
            <a:r>
              <a:rPr lang="fr-FR" sz="1800" b="0" u="sng" strike="noStrike" spc="-1" dirty="0">
                <a:solidFill>
                  <a:srgbClr val="5A71B4"/>
                </a:solidFill>
                <a:uFillTx/>
                <a:latin typeface="Calibri"/>
              </a:rPr>
              <a:t>« Des actions de réduction de la consommation d'énergie </a:t>
            </a:r>
            <a:r>
              <a:rPr lang="fr-FR" sz="1800" b="0" strike="noStrike" spc="-1" dirty="0">
                <a:solidFill>
                  <a:srgbClr val="5A71B4"/>
                </a:solidFill>
                <a:latin typeface="Calibri"/>
              </a:rPr>
              <a:t>finale sont mises en œuvre dans les bâtiments, parties de bâtiments ou ensembles de bâtiments à usage tertiaire afin de parvenir à une réduction de la consommation d'énergie finale </a:t>
            </a:r>
            <a:r>
              <a:rPr lang="fr-FR" sz="1800" b="0" u="sng" strike="noStrike" spc="-1" dirty="0">
                <a:solidFill>
                  <a:srgbClr val="5A71B4"/>
                </a:solidFill>
                <a:uFillTx/>
                <a:latin typeface="Calibri"/>
              </a:rPr>
              <a:t>pour l'ensemble des bâtiments soumis à l'obligation </a:t>
            </a:r>
            <a:r>
              <a:rPr lang="fr-FR" sz="1800" b="0" strike="noStrike" spc="-1" dirty="0">
                <a:solidFill>
                  <a:srgbClr val="5A71B4"/>
                </a:solidFill>
                <a:latin typeface="Calibri"/>
              </a:rPr>
              <a:t>d'</a:t>
            </a:r>
            <a:r>
              <a:rPr lang="fr-FR" sz="1800" b="1" strike="noStrike" spc="-1" dirty="0">
                <a:solidFill>
                  <a:srgbClr val="5A71B4"/>
                </a:solidFill>
                <a:latin typeface="Calibri"/>
              </a:rPr>
              <a:t>au moins 40 % en 2030, 50 % en 2040 et 60 % en 2050</a:t>
            </a:r>
            <a:r>
              <a:rPr lang="fr-FR" sz="1800" b="0" strike="noStrike" spc="-1" dirty="0">
                <a:solidFill>
                  <a:srgbClr val="5A71B4"/>
                </a:solidFill>
                <a:latin typeface="Calibri"/>
              </a:rPr>
              <a:t>, par rapport à 2010 »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E5F8D05B-CF9D-4842-84B0-E8C106234A59}"/>
              </a:ext>
            </a:extLst>
          </p:cNvPr>
          <p:cNvSpPr/>
          <p:nvPr/>
        </p:nvSpPr>
        <p:spPr>
          <a:xfrm>
            <a:off x="437760" y="1067760"/>
            <a:ext cx="8146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69D55"/>
                </a:solidFill>
                <a:latin typeface="Arial"/>
                <a:ea typeface="DejaVu Sans"/>
              </a:rPr>
              <a:t>Illustration pour 2 entités ayant un niveau de performance différent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E16F7FC-889D-4B5F-8F64-5D8095A0990D}"/>
              </a:ext>
            </a:extLst>
          </p:cNvPr>
          <p:cNvSpPr/>
          <p:nvPr/>
        </p:nvSpPr>
        <p:spPr>
          <a:xfrm>
            <a:off x="362520" y="1585440"/>
            <a:ext cx="8221320" cy="40323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CFC46C7D-EB95-47F5-B7B3-5C46DEE6DB2C}"/>
              </a:ext>
            </a:extLst>
          </p:cNvPr>
          <p:cNvSpPr/>
          <p:nvPr/>
        </p:nvSpPr>
        <p:spPr>
          <a:xfrm>
            <a:off x="171720" y="24156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DEUX objectifs au cœur du dispositif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50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/>
          </p:nvPr>
        </p:nvSpPr>
        <p:spPr>
          <a:xfrm>
            <a:off x="7663440" y="6211440"/>
            <a:ext cx="2289960" cy="31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title"/>
          </p:nvPr>
        </p:nvSpPr>
        <p:spPr>
          <a:xfrm>
            <a:off x="1864560" y="326880"/>
            <a:ext cx="832284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cap="all" spc="-1">
                <a:solidFill>
                  <a:srgbClr val="EF7757"/>
                </a:solidFill>
                <a:latin typeface="Arial"/>
              </a:rPr>
              <a:t>Le dispositif éco énergie tertiaire, au cœur de la gpi active</a:t>
            </a:r>
            <a:endParaRPr lang="en-US" sz="2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Rectangle 5"/>
          <p:cNvSpPr/>
          <p:nvPr/>
        </p:nvSpPr>
        <p:spPr>
          <a:xfrm>
            <a:off x="1904520" y="1316880"/>
            <a:ext cx="8434080" cy="998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601"/>
              </a:spcAft>
            </a:pPr>
            <a:r>
              <a:rPr lang="fr-FR" b="1" spc="-1">
                <a:solidFill>
                  <a:srgbClr val="F69D55"/>
                </a:solidFill>
                <a:latin typeface="Calibri"/>
              </a:rPr>
              <a:t>Rappel du processus de « GPI active » en 6 étapes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27" name="Groupe 15"/>
          <p:cNvGrpSpPr/>
          <p:nvPr/>
        </p:nvGrpSpPr>
        <p:grpSpPr>
          <a:xfrm>
            <a:off x="3285840" y="1813320"/>
            <a:ext cx="5671440" cy="4118040"/>
            <a:chOff x="1761840" y="1813320"/>
            <a:chExt cx="5671440" cy="4118040"/>
          </a:xfrm>
        </p:grpSpPr>
        <p:grpSp>
          <p:nvGrpSpPr>
            <p:cNvPr id="228" name="Diagramme 16"/>
            <p:cNvGrpSpPr/>
            <p:nvPr/>
          </p:nvGrpSpPr>
          <p:grpSpPr>
            <a:xfrm>
              <a:off x="1761840" y="1813320"/>
              <a:ext cx="5671440" cy="3720960"/>
              <a:chOff x="1761840" y="1813320"/>
              <a:chExt cx="5671440" cy="3720960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1761840" y="1816920"/>
                <a:ext cx="5671440" cy="3717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lèche : en arc 229"/>
              <p:cNvSpPr/>
              <p:nvPr/>
            </p:nvSpPr>
            <p:spPr>
              <a:xfrm>
                <a:off x="2630520" y="1813320"/>
                <a:ext cx="3332880" cy="3368880"/>
              </a:xfrm>
              <a:prstGeom prst="circularArrow">
                <a:avLst>
                  <a:gd name="adj1" fmla="val 5274"/>
                  <a:gd name="adj2" fmla="val 312630"/>
                  <a:gd name="adj3" fmla="val 14275885"/>
                  <a:gd name="adj4" fmla="val 17099128"/>
                  <a:gd name="adj5" fmla="val 5477"/>
                </a:avLst>
              </a:prstGeom>
              <a:solidFill>
                <a:srgbClr val="FBDCC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1" name="Rectangle : coins arrondis 230"/>
              <p:cNvSpPr/>
              <p:nvPr/>
            </p:nvSpPr>
            <p:spPr>
              <a:xfrm>
                <a:off x="3680640" y="181800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Organiser la gestion    immobilière</a:t>
                </a:r>
              </a:p>
            </p:txBody>
          </p:sp>
          <p:sp>
            <p:nvSpPr>
              <p:cNvPr id="232" name="Rectangle : coins arrondis 231"/>
              <p:cNvSpPr/>
              <p:nvPr/>
            </p:nvSpPr>
            <p:spPr>
              <a:xfrm>
                <a:off x="4851720" y="250164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Connaître le patrimoine</a:t>
                </a:r>
              </a:p>
            </p:txBody>
          </p:sp>
          <p:sp>
            <p:nvSpPr>
              <p:cNvPr id="233" name="Rectangle : coins arrondis 232"/>
              <p:cNvSpPr/>
              <p:nvPr/>
            </p:nvSpPr>
            <p:spPr>
              <a:xfrm>
                <a:off x="4851720" y="386820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Choisir des objectifs et élaborer une stratégie</a:t>
                </a:r>
              </a:p>
            </p:txBody>
          </p:sp>
          <p:sp>
            <p:nvSpPr>
              <p:cNvPr id="234" name="Rectangle : coins arrondis 233"/>
              <p:cNvSpPr/>
              <p:nvPr/>
            </p:nvSpPr>
            <p:spPr>
              <a:xfrm>
                <a:off x="3680640" y="455184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Définir et planifier des actions</a:t>
                </a:r>
              </a:p>
            </p:txBody>
          </p:sp>
          <p:sp>
            <p:nvSpPr>
              <p:cNvPr id="235" name="Rectangle : coins arrondis 234"/>
              <p:cNvSpPr/>
              <p:nvPr/>
            </p:nvSpPr>
            <p:spPr>
              <a:xfrm>
                <a:off x="2509560" y="386820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Conduire les actions</a:t>
                </a:r>
              </a:p>
            </p:txBody>
          </p:sp>
          <p:sp>
            <p:nvSpPr>
              <p:cNvPr id="236" name="Rectangle : coins arrondis 235"/>
              <p:cNvSpPr/>
              <p:nvPr/>
            </p:nvSpPr>
            <p:spPr>
              <a:xfrm>
                <a:off x="2509560" y="250164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Suivre les évolutions</a:t>
                </a:r>
              </a:p>
            </p:txBody>
          </p:sp>
        </p:grpSp>
        <p:sp>
          <p:nvSpPr>
            <p:cNvPr id="237" name="Rectangle à coins arrondis 81">
              <a:hlinkClick r:id="rId2" action="ppaction://hlinksldjump"/>
            </p:cNvPr>
            <p:cNvSpPr/>
            <p:nvPr/>
          </p:nvSpPr>
          <p:spPr>
            <a:xfrm>
              <a:off x="4373640" y="240480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8" name="Rectangle à coins arrondis 80">
              <a:hlinkClick r:id="rId2" action="ppaction://hlinksldjump"/>
            </p:cNvPr>
            <p:cNvSpPr/>
            <p:nvPr/>
          </p:nvSpPr>
          <p:spPr>
            <a:xfrm>
              <a:off x="5708160" y="313272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9" name="Rectangle à coins arrondis 83">
              <a:hlinkClick r:id="rId2" action="ppaction://hlinksldjump"/>
            </p:cNvPr>
            <p:cNvSpPr/>
            <p:nvPr/>
          </p:nvSpPr>
          <p:spPr>
            <a:xfrm>
              <a:off x="5708160" y="469224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9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40" name="Image 4">
              <a:hlinkClick r:id="rId2" action="ppaction://hlinksldjump"/>
            </p:cNvPr>
            <p:cNvPicPr/>
            <p:nvPr/>
          </p:nvPicPr>
          <p:blipFill>
            <a:blip r:embed="rId6"/>
            <a:stretch/>
          </p:blipFill>
          <p:spPr>
            <a:xfrm>
              <a:off x="4356720" y="5443920"/>
              <a:ext cx="482040" cy="48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Rectangle à coins arrondis 84">
              <a:hlinkClick r:id="rId2" action="ppaction://hlinksldjump"/>
            </p:cNvPr>
            <p:cNvSpPr/>
            <p:nvPr/>
          </p:nvSpPr>
          <p:spPr>
            <a:xfrm>
              <a:off x="3099240" y="466164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42" name="Image 5">
              <a:hlinkClick r:id="rId2" action="ppaction://hlinksldjump"/>
            </p:cNvPr>
            <p:cNvPicPr/>
            <p:nvPr/>
          </p:nvPicPr>
          <p:blipFill>
            <a:blip r:embed="rId8"/>
            <a:stretch/>
          </p:blipFill>
          <p:spPr>
            <a:xfrm>
              <a:off x="3099240" y="3096360"/>
              <a:ext cx="482040" cy="487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43" name="CustomShape 25"/>
          <p:cNvSpPr/>
          <p:nvPr/>
        </p:nvSpPr>
        <p:spPr>
          <a:xfrm>
            <a:off x="2305920" y="2018880"/>
            <a:ext cx="179352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Évaluer les actions, adapter programmation et gestion</a:t>
            </a:r>
          </a:p>
        </p:txBody>
      </p:sp>
      <p:sp>
        <p:nvSpPr>
          <p:cNvPr id="244" name="CustomShape 21"/>
          <p:cNvSpPr/>
          <p:nvPr/>
        </p:nvSpPr>
        <p:spPr>
          <a:xfrm>
            <a:off x="1736760" y="4074481"/>
            <a:ext cx="23032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Conduite d’opérations (administrative, technique, financière)</a:t>
            </a:r>
          </a:p>
        </p:txBody>
      </p:sp>
      <p:sp>
        <p:nvSpPr>
          <p:cNvPr id="245" name="CustomShape 5"/>
          <p:cNvSpPr/>
          <p:nvPr/>
        </p:nvSpPr>
        <p:spPr>
          <a:xfrm>
            <a:off x="5106000" y="5968080"/>
            <a:ext cx="2797602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Programmation pluriannuelle</a:t>
            </a:r>
          </a:p>
        </p:txBody>
      </p:sp>
      <p:sp>
        <p:nvSpPr>
          <p:cNvPr id="246" name="CustomShape 17"/>
          <p:cNvSpPr/>
          <p:nvPr/>
        </p:nvSpPr>
        <p:spPr>
          <a:xfrm>
            <a:off x="8208840" y="4246201"/>
            <a:ext cx="208584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Politique d’investissement et de fonctionnement</a:t>
            </a:r>
          </a:p>
        </p:txBody>
      </p:sp>
      <p:sp>
        <p:nvSpPr>
          <p:cNvPr id="247" name="CustomShape 30"/>
          <p:cNvSpPr/>
          <p:nvPr/>
        </p:nvSpPr>
        <p:spPr>
          <a:xfrm>
            <a:off x="8091120" y="2468881"/>
            <a:ext cx="26866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Inventaire administratif, pré-diagnostic technique, actions</a:t>
            </a:r>
          </a:p>
        </p:txBody>
      </p:sp>
      <p:sp>
        <p:nvSpPr>
          <p:cNvPr id="248" name="CustomShape 13"/>
          <p:cNvSpPr/>
          <p:nvPr/>
        </p:nvSpPr>
        <p:spPr>
          <a:xfrm>
            <a:off x="6896281" y="1631160"/>
            <a:ext cx="299451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spc="-1">
                <a:solidFill>
                  <a:srgbClr val="000000"/>
                </a:solidFill>
                <a:latin typeface="Arial"/>
              </a:rPr>
              <a:t>Organisation, besoins, moyens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8D741CF-13F9-435D-B042-5D5FD0E163E2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7663440" y="6211440"/>
            <a:ext cx="2289960" cy="31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title"/>
          </p:nvPr>
        </p:nvSpPr>
        <p:spPr>
          <a:xfrm>
            <a:off x="1575809" y="326880"/>
            <a:ext cx="11447179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cap="all" spc="-1" dirty="0">
                <a:solidFill>
                  <a:srgbClr val="EF7757"/>
                </a:solidFill>
                <a:latin typeface="Arial"/>
              </a:rPr>
              <a:t>Le dispositif éco énergie tertiaire, au cœur de la </a:t>
            </a:r>
            <a:r>
              <a:rPr lang="fr-FR" sz="2400" b="1" cap="all" spc="-1" dirty="0" err="1">
                <a:solidFill>
                  <a:srgbClr val="EF7757"/>
                </a:solidFill>
                <a:latin typeface="Arial"/>
              </a:rPr>
              <a:t>gpi</a:t>
            </a:r>
            <a:r>
              <a:rPr lang="fr-FR" sz="2400" b="1" cap="all" spc="-1" dirty="0">
                <a:solidFill>
                  <a:srgbClr val="EF7757"/>
                </a:solidFill>
                <a:latin typeface="Arial"/>
              </a:rPr>
              <a:t> active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51" name="Groupe 7"/>
          <p:cNvGrpSpPr/>
          <p:nvPr/>
        </p:nvGrpSpPr>
        <p:grpSpPr>
          <a:xfrm>
            <a:off x="3136800" y="1848240"/>
            <a:ext cx="5671440" cy="4118040"/>
            <a:chOff x="1612800" y="1848240"/>
            <a:chExt cx="5671440" cy="4118040"/>
          </a:xfrm>
        </p:grpSpPr>
        <p:grpSp>
          <p:nvGrpSpPr>
            <p:cNvPr id="252" name="Diagramme 8"/>
            <p:cNvGrpSpPr/>
            <p:nvPr/>
          </p:nvGrpSpPr>
          <p:grpSpPr>
            <a:xfrm>
              <a:off x="1612800" y="1848240"/>
              <a:ext cx="5671440" cy="3720960"/>
              <a:chOff x="1612800" y="1848240"/>
              <a:chExt cx="5671440" cy="372096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612800" y="1851840"/>
                <a:ext cx="5671440" cy="3717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lèche : en arc 253"/>
              <p:cNvSpPr/>
              <p:nvPr/>
            </p:nvSpPr>
            <p:spPr>
              <a:xfrm>
                <a:off x="2481120" y="1848240"/>
                <a:ext cx="3332880" cy="3368880"/>
              </a:xfrm>
              <a:prstGeom prst="circularArrow">
                <a:avLst>
                  <a:gd name="adj1" fmla="val 5274"/>
                  <a:gd name="adj2" fmla="val 312630"/>
                  <a:gd name="adj3" fmla="val 14275885"/>
                  <a:gd name="adj4" fmla="val 17099128"/>
                  <a:gd name="adj5" fmla="val 5477"/>
                </a:avLst>
              </a:prstGeom>
              <a:solidFill>
                <a:srgbClr val="FBDCC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Rectangle : coins arrondis 254"/>
              <p:cNvSpPr/>
              <p:nvPr/>
            </p:nvSpPr>
            <p:spPr>
              <a:xfrm>
                <a:off x="3531600" y="18529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Organiser la gestion    immobilière</a:t>
                </a:r>
              </a:p>
            </p:txBody>
          </p:sp>
          <p:sp>
            <p:nvSpPr>
              <p:cNvPr id="256" name="Rectangle : coins arrondis 255"/>
              <p:cNvSpPr/>
              <p:nvPr/>
            </p:nvSpPr>
            <p:spPr>
              <a:xfrm>
                <a:off x="470268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Connaître le patrimoine</a:t>
                </a:r>
              </a:p>
            </p:txBody>
          </p:sp>
          <p:sp>
            <p:nvSpPr>
              <p:cNvPr id="257" name="Rectangle : coins arrondis 256"/>
              <p:cNvSpPr/>
              <p:nvPr/>
            </p:nvSpPr>
            <p:spPr>
              <a:xfrm>
                <a:off x="470268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Choisir des objectifs et élaborer une stratégie</a:t>
                </a:r>
              </a:p>
            </p:txBody>
          </p:sp>
          <p:sp>
            <p:nvSpPr>
              <p:cNvPr id="258" name="Rectangle : coins arrondis 257"/>
              <p:cNvSpPr/>
              <p:nvPr/>
            </p:nvSpPr>
            <p:spPr>
              <a:xfrm>
                <a:off x="3531600" y="45867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Définir et planifier des actions</a:t>
                </a:r>
              </a:p>
            </p:txBody>
          </p:sp>
          <p:sp>
            <p:nvSpPr>
              <p:cNvPr id="259" name="Rectangle : coins arrondis 258"/>
              <p:cNvSpPr/>
              <p:nvPr/>
            </p:nvSpPr>
            <p:spPr>
              <a:xfrm>
                <a:off x="236052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Conduire les actions</a:t>
                </a:r>
              </a:p>
            </p:txBody>
          </p:sp>
          <p:sp>
            <p:nvSpPr>
              <p:cNvPr id="260" name="Rectangle : coins arrondis 259"/>
              <p:cNvSpPr/>
              <p:nvPr/>
            </p:nvSpPr>
            <p:spPr>
              <a:xfrm>
                <a:off x="236052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Suivre les évolutions</a:t>
                </a:r>
              </a:p>
            </p:txBody>
          </p:sp>
        </p:grpSp>
        <p:sp>
          <p:nvSpPr>
            <p:cNvPr id="261" name="Rectangle à coins arrondis 81">
              <a:hlinkClick r:id="rId2" action="ppaction://hlinksldjump"/>
            </p:cNvPr>
            <p:cNvSpPr/>
            <p:nvPr/>
          </p:nvSpPr>
          <p:spPr>
            <a:xfrm>
              <a:off x="4224240" y="243972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2" name="Rectangle à coins arrondis 80">
              <a:hlinkClick r:id="rId2" action="ppaction://hlinksldjump"/>
            </p:cNvPr>
            <p:cNvSpPr/>
            <p:nvPr/>
          </p:nvSpPr>
          <p:spPr>
            <a:xfrm>
              <a:off x="5559120" y="316764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3" name="Rectangle à coins arrondis 83">
              <a:hlinkClick r:id="rId2" action="ppaction://hlinksldjump"/>
            </p:cNvPr>
            <p:cNvSpPr/>
            <p:nvPr/>
          </p:nvSpPr>
          <p:spPr>
            <a:xfrm>
              <a:off x="5559120" y="47271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9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4" name="Image 4">
              <a:hlinkClick r:id="rId2" action="ppaction://hlinksldjump"/>
            </p:cNvPr>
            <p:cNvPicPr/>
            <p:nvPr/>
          </p:nvPicPr>
          <p:blipFill>
            <a:blip r:embed="rId6"/>
            <a:stretch/>
          </p:blipFill>
          <p:spPr>
            <a:xfrm>
              <a:off x="4207320" y="5478840"/>
              <a:ext cx="482040" cy="48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Rectangle à coins arrondis 84">
              <a:hlinkClick r:id="rId2" action="ppaction://hlinksldjump"/>
            </p:cNvPr>
            <p:cNvSpPr/>
            <p:nvPr/>
          </p:nvSpPr>
          <p:spPr>
            <a:xfrm>
              <a:off x="2949840" y="46965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6" name="Image 5">
              <a:hlinkClick r:id="rId2" action="ppaction://hlinksldjump"/>
            </p:cNvPr>
            <p:cNvPicPr/>
            <p:nvPr/>
          </p:nvPicPr>
          <p:blipFill>
            <a:blip r:embed="rId8"/>
            <a:stretch/>
          </p:blipFill>
          <p:spPr>
            <a:xfrm>
              <a:off x="2949840" y="3131280"/>
              <a:ext cx="482040" cy="487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7" name="ZoneTexte 15"/>
          <p:cNvSpPr/>
          <p:nvPr/>
        </p:nvSpPr>
        <p:spPr>
          <a:xfrm>
            <a:off x="7324320" y="1405801"/>
            <a:ext cx="15242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« Qui va s’en occuper ? Avec quels moyens ? »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8" name="Connecteur droit avec flèche 16"/>
          <p:cNvCxnSpPr/>
          <p:nvPr/>
        </p:nvCxnSpPr>
        <p:spPr>
          <a:xfrm flipV="1">
            <a:off x="6749400" y="1753200"/>
            <a:ext cx="574920" cy="11808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69" name="ZoneTexte 17"/>
          <p:cNvSpPr/>
          <p:nvPr/>
        </p:nvSpPr>
        <p:spPr>
          <a:xfrm>
            <a:off x="8797440" y="2360161"/>
            <a:ext cx="17575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Quels bâtiments ?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Et leurs consommations ? 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0" name="Connecteur droit avec flèche 18"/>
          <p:cNvCxnSpPr/>
          <p:nvPr/>
        </p:nvCxnSpPr>
        <p:spPr>
          <a:xfrm flipV="1">
            <a:off x="8086440" y="2752560"/>
            <a:ext cx="711720" cy="9180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1" name="Connecteur droit avec flèche 19"/>
          <p:cNvCxnSpPr/>
          <p:nvPr/>
        </p:nvCxnSpPr>
        <p:spPr>
          <a:xfrm>
            <a:off x="7911840" y="3710520"/>
            <a:ext cx="682560" cy="3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2" name="Connecteur droit avec flèche 20"/>
          <p:cNvCxnSpPr/>
          <p:nvPr/>
        </p:nvCxnSpPr>
        <p:spPr>
          <a:xfrm>
            <a:off x="8069880" y="4580280"/>
            <a:ext cx="681480" cy="26352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3" name="ZoneTexte 21"/>
          <p:cNvSpPr/>
          <p:nvPr/>
        </p:nvSpPr>
        <p:spPr>
          <a:xfrm>
            <a:off x="8744520" y="4661641"/>
            <a:ext cx="13842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Valeur relative ou absolue ? Quel effort cela représente ? 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4" name="Connecteur droit avec flèche 22"/>
          <p:cNvCxnSpPr/>
          <p:nvPr/>
        </p:nvCxnSpPr>
        <p:spPr>
          <a:xfrm flipH="1">
            <a:off x="4213200" y="5358240"/>
            <a:ext cx="985320" cy="3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5" name="ZoneTexte 23"/>
          <p:cNvSpPr/>
          <p:nvPr/>
        </p:nvSpPr>
        <p:spPr>
          <a:xfrm>
            <a:off x="2013600" y="5076361"/>
            <a:ext cx="23169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Quels leviers ? Quelles actions ? Mutualisation entre bâtiments ? Etapes ?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ZoneTexte 24"/>
          <p:cNvSpPr/>
          <p:nvPr/>
        </p:nvSpPr>
        <p:spPr>
          <a:xfrm>
            <a:off x="1542720" y="3624481"/>
            <a:ext cx="16876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On s’y met ! 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7" name="Connecteur droit avec flèche 25"/>
          <p:cNvCxnSpPr/>
          <p:nvPr/>
        </p:nvCxnSpPr>
        <p:spPr>
          <a:xfrm flipH="1" flipV="1">
            <a:off x="2777520" y="3901320"/>
            <a:ext cx="1131480" cy="3099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8" name="Connecteur droit avec flèche 26"/>
          <p:cNvCxnSpPr/>
          <p:nvPr/>
        </p:nvCxnSpPr>
        <p:spPr>
          <a:xfrm flipH="1" flipV="1">
            <a:off x="3069480" y="2370960"/>
            <a:ext cx="839520" cy="27288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9" name="ZoneTexte 27"/>
          <p:cNvSpPr/>
          <p:nvPr/>
        </p:nvSpPr>
        <p:spPr>
          <a:xfrm>
            <a:off x="1651080" y="1663920"/>
            <a:ext cx="144504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Saisie des consommations annuelles du parc sur OPERAT, tous les ans avant la fin du mois de septembre de l’année suivante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ZoneTexte 28"/>
          <p:cNvSpPr/>
          <p:nvPr/>
        </p:nvSpPr>
        <p:spPr>
          <a:xfrm>
            <a:off x="8744520" y="3152521"/>
            <a:ext cx="13842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Saisie du parc initial sur OPERAT pour obtenir une consommation de référence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Rectangle 29"/>
          <p:cNvSpPr/>
          <p:nvPr/>
        </p:nvSpPr>
        <p:spPr>
          <a:xfrm>
            <a:off x="1904520" y="1261080"/>
            <a:ext cx="8434080" cy="998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601"/>
              </a:spcAft>
            </a:pPr>
            <a:r>
              <a:rPr lang="fr-FR" b="1" spc="-1">
                <a:solidFill>
                  <a:srgbClr val="F69D55"/>
                </a:solidFill>
                <a:latin typeface="Calibri"/>
              </a:rPr>
              <a:t>Rappel du processus de « GPI active » en 6 étapes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73DAB7-76E8-4D08-A85C-07A8AA5E6823}" type="slidenum"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7663440" y="6211440"/>
            <a:ext cx="2289960" cy="31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en-US" sz="9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title"/>
          </p:nvPr>
        </p:nvSpPr>
        <p:spPr>
          <a:xfrm>
            <a:off x="1575809" y="326880"/>
            <a:ext cx="11447179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1" cap="all" spc="-1" dirty="0">
                <a:solidFill>
                  <a:srgbClr val="EF7757"/>
                </a:solidFill>
                <a:latin typeface="Arial"/>
              </a:rPr>
              <a:t>Le dispositif éco énergie tertiaire, au cœur de la </a:t>
            </a:r>
            <a:r>
              <a:rPr lang="fr-FR" sz="2400" b="1" cap="all" spc="-1" dirty="0" err="1">
                <a:solidFill>
                  <a:srgbClr val="EF7757"/>
                </a:solidFill>
                <a:latin typeface="Arial"/>
              </a:rPr>
              <a:t>gpi</a:t>
            </a:r>
            <a:r>
              <a:rPr lang="fr-FR" sz="2400" b="1" cap="all" spc="-1" dirty="0">
                <a:solidFill>
                  <a:srgbClr val="EF7757"/>
                </a:solidFill>
                <a:latin typeface="Arial"/>
              </a:rPr>
              <a:t> active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51" name="Groupe 7"/>
          <p:cNvGrpSpPr/>
          <p:nvPr/>
        </p:nvGrpSpPr>
        <p:grpSpPr>
          <a:xfrm>
            <a:off x="3136800" y="1848240"/>
            <a:ext cx="5671440" cy="4118040"/>
            <a:chOff x="1612800" y="1848240"/>
            <a:chExt cx="5671440" cy="4118040"/>
          </a:xfrm>
        </p:grpSpPr>
        <p:grpSp>
          <p:nvGrpSpPr>
            <p:cNvPr id="252" name="Diagramme 8"/>
            <p:cNvGrpSpPr/>
            <p:nvPr/>
          </p:nvGrpSpPr>
          <p:grpSpPr>
            <a:xfrm>
              <a:off x="1612800" y="1848240"/>
              <a:ext cx="5671440" cy="3720960"/>
              <a:chOff x="1612800" y="1848240"/>
              <a:chExt cx="5671440" cy="372096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612800" y="1851840"/>
                <a:ext cx="5671440" cy="3717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lèche : en arc 253"/>
              <p:cNvSpPr/>
              <p:nvPr/>
            </p:nvSpPr>
            <p:spPr>
              <a:xfrm>
                <a:off x="2481120" y="1848240"/>
                <a:ext cx="3332880" cy="3368880"/>
              </a:xfrm>
              <a:prstGeom prst="circularArrow">
                <a:avLst>
                  <a:gd name="adj1" fmla="val 5274"/>
                  <a:gd name="adj2" fmla="val 312630"/>
                  <a:gd name="adj3" fmla="val 14275885"/>
                  <a:gd name="adj4" fmla="val 17099128"/>
                  <a:gd name="adj5" fmla="val 5477"/>
                </a:avLst>
              </a:prstGeom>
              <a:solidFill>
                <a:srgbClr val="FBDCC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Rectangle : coins arrondis 254"/>
              <p:cNvSpPr/>
              <p:nvPr/>
            </p:nvSpPr>
            <p:spPr>
              <a:xfrm>
                <a:off x="3531600" y="18529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Organiser la gestion    immobilière</a:t>
                </a:r>
              </a:p>
            </p:txBody>
          </p:sp>
          <p:sp>
            <p:nvSpPr>
              <p:cNvPr id="256" name="Rectangle : coins arrondis 255"/>
              <p:cNvSpPr/>
              <p:nvPr/>
            </p:nvSpPr>
            <p:spPr>
              <a:xfrm>
                <a:off x="470268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Connaître le patrimoine</a:t>
                </a:r>
              </a:p>
            </p:txBody>
          </p:sp>
          <p:sp>
            <p:nvSpPr>
              <p:cNvPr id="257" name="Rectangle : coins arrondis 256"/>
              <p:cNvSpPr/>
              <p:nvPr/>
            </p:nvSpPr>
            <p:spPr>
              <a:xfrm>
                <a:off x="470268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Choisir des objectifs et élaborer une stratégie</a:t>
                </a:r>
              </a:p>
            </p:txBody>
          </p:sp>
          <p:sp>
            <p:nvSpPr>
              <p:cNvPr id="258" name="Rectangle : coins arrondis 257"/>
              <p:cNvSpPr/>
              <p:nvPr/>
            </p:nvSpPr>
            <p:spPr>
              <a:xfrm>
                <a:off x="3531600" y="45867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Définir et planifier des actions</a:t>
                </a:r>
              </a:p>
            </p:txBody>
          </p:sp>
          <p:sp>
            <p:nvSpPr>
              <p:cNvPr id="259" name="Rectangle : coins arrondis 258"/>
              <p:cNvSpPr/>
              <p:nvPr/>
            </p:nvSpPr>
            <p:spPr>
              <a:xfrm>
                <a:off x="236052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Conduire les actions</a:t>
                </a:r>
              </a:p>
            </p:txBody>
          </p:sp>
          <p:sp>
            <p:nvSpPr>
              <p:cNvPr id="260" name="Rectangle : coins arrondis 259"/>
              <p:cNvSpPr/>
              <p:nvPr/>
            </p:nvSpPr>
            <p:spPr>
              <a:xfrm>
                <a:off x="236052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Suivre les évolutions</a:t>
                </a:r>
              </a:p>
            </p:txBody>
          </p:sp>
        </p:grpSp>
        <p:sp>
          <p:nvSpPr>
            <p:cNvPr id="261" name="Rectangle à coins arrondis 81">
              <a:hlinkClick r:id="rId2" action="ppaction://hlinksldjump"/>
            </p:cNvPr>
            <p:cNvSpPr/>
            <p:nvPr/>
          </p:nvSpPr>
          <p:spPr>
            <a:xfrm>
              <a:off x="4224240" y="243972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2" name="Rectangle à coins arrondis 80">
              <a:hlinkClick r:id="rId2" action="ppaction://hlinksldjump"/>
            </p:cNvPr>
            <p:cNvSpPr/>
            <p:nvPr/>
          </p:nvSpPr>
          <p:spPr>
            <a:xfrm>
              <a:off x="5559120" y="316764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3" name="Rectangle à coins arrondis 83">
              <a:hlinkClick r:id="rId2" action="ppaction://hlinksldjump"/>
            </p:cNvPr>
            <p:cNvSpPr/>
            <p:nvPr/>
          </p:nvSpPr>
          <p:spPr>
            <a:xfrm>
              <a:off x="5559120" y="47271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9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4" name="Image 4">
              <a:hlinkClick r:id="rId2" action="ppaction://hlinksldjump"/>
            </p:cNvPr>
            <p:cNvPicPr/>
            <p:nvPr/>
          </p:nvPicPr>
          <p:blipFill>
            <a:blip r:embed="rId6"/>
            <a:stretch/>
          </p:blipFill>
          <p:spPr>
            <a:xfrm>
              <a:off x="4207320" y="5478840"/>
              <a:ext cx="482040" cy="48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Rectangle à coins arrondis 84">
              <a:hlinkClick r:id="rId2" action="ppaction://hlinksldjump"/>
            </p:cNvPr>
            <p:cNvSpPr/>
            <p:nvPr/>
          </p:nvSpPr>
          <p:spPr>
            <a:xfrm>
              <a:off x="2949840" y="46965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6" name="Image 5">
              <a:hlinkClick r:id="rId2" action="ppaction://hlinksldjump"/>
            </p:cNvPr>
            <p:cNvPicPr/>
            <p:nvPr/>
          </p:nvPicPr>
          <p:blipFill>
            <a:blip r:embed="rId8"/>
            <a:stretch/>
          </p:blipFill>
          <p:spPr>
            <a:xfrm>
              <a:off x="2949840" y="3131280"/>
              <a:ext cx="482040" cy="487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7" name="ZoneTexte 15"/>
          <p:cNvSpPr/>
          <p:nvPr/>
        </p:nvSpPr>
        <p:spPr>
          <a:xfrm>
            <a:off x="7324320" y="1405801"/>
            <a:ext cx="15242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« Qui va s’en occuper ? Avec quels moyens ? »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8" name="Connecteur droit avec flèche 16"/>
          <p:cNvCxnSpPr/>
          <p:nvPr/>
        </p:nvCxnSpPr>
        <p:spPr>
          <a:xfrm flipV="1">
            <a:off x="6749400" y="1753200"/>
            <a:ext cx="574920" cy="11808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69" name="ZoneTexte 17"/>
          <p:cNvSpPr/>
          <p:nvPr/>
        </p:nvSpPr>
        <p:spPr>
          <a:xfrm>
            <a:off x="8797440" y="2360161"/>
            <a:ext cx="17575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Quels bâtiments ?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Et leurs consommations ? 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0" name="Connecteur droit avec flèche 18"/>
          <p:cNvCxnSpPr/>
          <p:nvPr/>
        </p:nvCxnSpPr>
        <p:spPr>
          <a:xfrm flipV="1">
            <a:off x="8086440" y="2752560"/>
            <a:ext cx="711720" cy="9180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1" name="Connecteur droit avec flèche 19"/>
          <p:cNvCxnSpPr/>
          <p:nvPr/>
        </p:nvCxnSpPr>
        <p:spPr>
          <a:xfrm>
            <a:off x="7911840" y="3710520"/>
            <a:ext cx="682560" cy="3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2" name="Connecteur droit avec flèche 20"/>
          <p:cNvCxnSpPr/>
          <p:nvPr/>
        </p:nvCxnSpPr>
        <p:spPr>
          <a:xfrm>
            <a:off x="8069880" y="4580280"/>
            <a:ext cx="681480" cy="26352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3" name="ZoneTexte 21"/>
          <p:cNvSpPr/>
          <p:nvPr/>
        </p:nvSpPr>
        <p:spPr>
          <a:xfrm>
            <a:off x="8744520" y="4661641"/>
            <a:ext cx="13842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Valeur relative ou absolue ? Quel effort cela représente ? 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4" name="Connecteur droit avec flèche 22"/>
          <p:cNvCxnSpPr/>
          <p:nvPr/>
        </p:nvCxnSpPr>
        <p:spPr>
          <a:xfrm flipH="1">
            <a:off x="4213200" y="5358240"/>
            <a:ext cx="985320" cy="3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5" name="ZoneTexte 23"/>
          <p:cNvSpPr/>
          <p:nvPr/>
        </p:nvSpPr>
        <p:spPr>
          <a:xfrm>
            <a:off x="2013600" y="5076361"/>
            <a:ext cx="23169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Quels leviers ? Quelles actions ? Mutualisation entre bâtiments ? Etapes ?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ZoneTexte 24"/>
          <p:cNvSpPr/>
          <p:nvPr/>
        </p:nvSpPr>
        <p:spPr>
          <a:xfrm>
            <a:off x="1542720" y="3624481"/>
            <a:ext cx="16876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« On s’y met ! »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7" name="Connecteur droit avec flèche 25"/>
          <p:cNvCxnSpPr/>
          <p:nvPr/>
        </p:nvCxnSpPr>
        <p:spPr>
          <a:xfrm flipH="1" flipV="1">
            <a:off x="2777520" y="3901320"/>
            <a:ext cx="1131480" cy="30996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cxnSp>
        <p:nvCxnSpPr>
          <p:cNvPr id="278" name="Connecteur droit avec flèche 26"/>
          <p:cNvCxnSpPr/>
          <p:nvPr/>
        </p:nvCxnSpPr>
        <p:spPr>
          <a:xfrm flipH="1" flipV="1">
            <a:off x="3069480" y="2370960"/>
            <a:ext cx="839520" cy="272880"/>
          </a:xfrm>
          <a:prstGeom prst="straightConnector1">
            <a:avLst/>
          </a:prstGeom>
          <a:ln w="38100">
            <a:solidFill>
              <a:srgbClr val="8064A2"/>
            </a:solidFill>
            <a:round/>
            <a:tailEnd type="triangle" w="med" len="med"/>
          </a:ln>
        </p:spPr>
      </p:cxnSp>
      <p:sp>
        <p:nvSpPr>
          <p:cNvPr id="279" name="ZoneTexte 27"/>
          <p:cNvSpPr/>
          <p:nvPr/>
        </p:nvSpPr>
        <p:spPr>
          <a:xfrm>
            <a:off x="1651080" y="1663920"/>
            <a:ext cx="144504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Saisie des consommations annuelles du parc sur OPERAT, tous les ans avant la fin du mois de septembre de l’année suivante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ZoneTexte 28"/>
          <p:cNvSpPr/>
          <p:nvPr/>
        </p:nvSpPr>
        <p:spPr>
          <a:xfrm>
            <a:off x="8744520" y="3152521"/>
            <a:ext cx="13842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>
                <a:solidFill>
                  <a:srgbClr val="7030A0"/>
                </a:solidFill>
                <a:latin typeface="MV Boli"/>
              </a:rPr>
              <a:t>Saisie du parc initial sur OPERAT pour obtenir une consommation de référence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Rectangle 29"/>
          <p:cNvSpPr/>
          <p:nvPr/>
        </p:nvSpPr>
        <p:spPr>
          <a:xfrm>
            <a:off x="1904520" y="1261080"/>
            <a:ext cx="8434080" cy="998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spcAft>
                <a:spcPts val="601"/>
              </a:spcAft>
            </a:pPr>
            <a:r>
              <a:rPr lang="fr-FR" b="1" spc="-1">
                <a:solidFill>
                  <a:srgbClr val="F69D55"/>
                </a:solidFill>
                <a:latin typeface="Calibri"/>
              </a:rPr>
              <a:t>Rappel du processus de « GPI active » en 6 étapes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73DAB7-76E8-4D08-A85C-07A8AA5E6823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5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/>
          </p:nvPr>
        </p:nvSpPr>
        <p:spPr>
          <a:xfrm>
            <a:off x="7663440" y="6211440"/>
            <a:ext cx="2289960" cy="31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 dirty="0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en-US" sz="900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1" name="Groupe 7"/>
          <p:cNvGrpSpPr/>
          <p:nvPr/>
        </p:nvGrpSpPr>
        <p:grpSpPr>
          <a:xfrm>
            <a:off x="2928131" y="1750050"/>
            <a:ext cx="5671440" cy="4118040"/>
            <a:chOff x="1612800" y="1848240"/>
            <a:chExt cx="5671440" cy="4118040"/>
          </a:xfrm>
        </p:grpSpPr>
        <p:grpSp>
          <p:nvGrpSpPr>
            <p:cNvPr id="252" name="Diagramme 8"/>
            <p:cNvGrpSpPr/>
            <p:nvPr/>
          </p:nvGrpSpPr>
          <p:grpSpPr>
            <a:xfrm>
              <a:off x="1612800" y="1848240"/>
              <a:ext cx="5671440" cy="3720960"/>
              <a:chOff x="1612800" y="1848240"/>
              <a:chExt cx="5671440" cy="3720960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612800" y="1851840"/>
                <a:ext cx="5671440" cy="3717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4" name="Flèche : en arc 253"/>
              <p:cNvSpPr/>
              <p:nvPr/>
            </p:nvSpPr>
            <p:spPr>
              <a:xfrm>
                <a:off x="2481120" y="1848240"/>
                <a:ext cx="3332880" cy="3368880"/>
              </a:xfrm>
              <a:prstGeom prst="circularArrow">
                <a:avLst>
                  <a:gd name="adj1" fmla="val 5274"/>
                  <a:gd name="adj2" fmla="val 312630"/>
                  <a:gd name="adj3" fmla="val 14275885"/>
                  <a:gd name="adj4" fmla="val 17099128"/>
                  <a:gd name="adj5" fmla="val 5477"/>
                </a:avLst>
              </a:prstGeom>
              <a:solidFill>
                <a:srgbClr val="FBDCC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5" name="Rectangle : coins arrondis 254"/>
              <p:cNvSpPr/>
              <p:nvPr/>
            </p:nvSpPr>
            <p:spPr>
              <a:xfrm>
                <a:off x="3531600" y="18529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Organiser la gestion    immobilière</a:t>
                </a:r>
              </a:p>
            </p:txBody>
          </p:sp>
          <p:sp>
            <p:nvSpPr>
              <p:cNvPr id="256" name="Rectangle : coins arrondis 255"/>
              <p:cNvSpPr/>
              <p:nvPr/>
            </p:nvSpPr>
            <p:spPr>
              <a:xfrm>
                <a:off x="470268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Connaître le patrimoine</a:t>
                </a:r>
              </a:p>
            </p:txBody>
          </p:sp>
          <p:sp>
            <p:nvSpPr>
              <p:cNvPr id="257" name="Rectangle : coins arrondis 256"/>
              <p:cNvSpPr/>
              <p:nvPr/>
            </p:nvSpPr>
            <p:spPr>
              <a:xfrm>
                <a:off x="470268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Choisir des objectifs et élaborer une stratégie</a:t>
                </a:r>
              </a:p>
            </p:txBody>
          </p:sp>
          <p:sp>
            <p:nvSpPr>
              <p:cNvPr id="258" name="Rectangle : coins arrondis 257"/>
              <p:cNvSpPr/>
              <p:nvPr/>
            </p:nvSpPr>
            <p:spPr>
              <a:xfrm>
                <a:off x="3531600" y="45867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Définir et planifier des actions</a:t>
                </a:r>
              </a:p>
            </p:txBody>
          </p:sp>
          <p:sp>
            <p:nvSpPr>
              <p:cNvPr id="259" name="Rectangle : coins arrondis 258"/>
              <p:cNvSpPr/>
              <p:nvPr/>
            </p:nvSpPr>
            <p:spPr>
              <a:xfrm>
                <a:off x="2360520" y="390312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Conduire les actions</a:t>
                </a:r>
              </a:p>
            </p:txBody>
          </p:sp>
          <p:sp>
            <p:nvSpPr>
              <p:cNvPr id="260" name="Rectangle : coins arrondis 259"/>
              <p:cNvSpPr/>
              <p:nvPr/>
            </p:nvSpPr>
            <p:spPr>
              <a:xfrm>
                <a:off x="2360520" y="2536560"/>
                <a:ext cx="1232640" cy="6228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E0883F"/>
                </a:solidFill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rgbClr r="0" g="0" b="0"/>
              </a:lnRef>
              <a:fillRef idx="0">
                <a:scrgbClr r="0" g="0" b="0"/>
              </a:fillRef>
              <a:effectRef idx="1">
                <a:scrgbClr r="0" g="0" b="0"/>
              </a:effectRef>
              <a:fontRef idx="minor"/>
            </p:style>
            <p:txBody>
              <a:bodyPr lIns="75600" tIns="75600" rIns="41760" bIns="75240" numCol="1" spcCol="144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86"/>
                  </a:spcAft>
                  <a:tabLst>
                    <a:tab pos="0" algn="l"/>
                  </a:tabLst>
                </a:pPr>
                <a:r>
                  <a:rPr lang="fr-FR" sz="1100" spc="-1">
                    <a:solidFill>
                      <a:srgbClr val="000000"/>
                    </a:solidFill>
                    <a:latin typeface="Arial"/>
                  </a:rPr>
                  <a:t>Suivre les évolutions</a:t>
                </a:r>
              </a:p>
            </p:txBody>
          </p:sp>
        </p:grpSp>
        <p:sp>
          <p:nvSpPr>
            <p:cNvPr id="261" name="Rectangle à coins arrondis 81">
              <a:hlinkClick r:id="rId3" action="ppaction://hlinksldjump"/>
            </p:cNvPr>
            <p:cNvSpPr/>
            <p:nvPr/>
          </p:nvSpPr>
          <p:spPr>
            <a:xfrm>
              <a:off x="4224240" y="243972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2" name="Rectangle à coins arrondis 80">
              <a:hlinkClick r:id="rId3" action="ppaction://hlinksldjump"/>
            </p:cNvPr>
            <p:cNvSpPr/>
            <p:nvPr/>
          </p:nvSpPr>
          <p:spPr>
            <a:xfrm>
              <a:off x="5559120" y="316764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3" name="Rectangle à coins arrondis 83">
              <a:hlinkClick r:id="rId3" action="ppaction://hlinksldjump"/>
            </p:cNvPr>
            <p:cNvSpPr/>
            <p:nvPr/>
          </p:nvSpPr>
          <p:spPr>
            <a:xfrm>
              <a:off x="5559120" y="47271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9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4" name="Image 4">
              <a:hlinkClick r:id="rId3" action="ppaction://hlinksldjump"/>
            </p:cNvPr>
            <p:cNvPicPr/>
            <p:nvPr/>
          </p:nvPicPr>
          <p:blipFill>
            <a:blip r:embed="rId7"/>
            <a:stretch/>
          </p:blipFill>
          <p:spPr>
            <a:xfrm>
              <a:off x="4207320" y="5478840"/>
              <a:ext cx="482040" cy="487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5" name="Rectangle à coins arrondis 84">
              <a:hlinkClick r:id="rId3" action="ppaction://hlinksldjump"/>
            </p:cNvPr>
            <p:cNvSpPr/>
            <p:nvPr/>
          </p:nvSpPr>
          <p:spPr>
            <a:xfrm>
              <a:off x="2949840" y="4696560"/>
              <a:ext cx="482040" cy="487440"/>
            </a:xfrm>
            <a:prstGeom prst="roundRect">
              <a:avLst>
                <a:gd name="adj" fmla="val 24343"/>
              </a:avLst>
            </a:pr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tabLst>
                  <a:tab pos="0" algn="l"/>
                </a:tabLst>
              </a:pPr>
              <a:endParaRPr lang="fr-FR" sz="2400" spc="-1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266" name="Image 5">
              <a:hlinkClick r:id="rId3" action="ppaction://hlinksldjump"/>
            </p:cNvPr>
            <p:cNvPicPr/>
            <p:nvPr/>
          </p:nvPicPr>
          <p:blipFill>
            <a:blip r:embed="rId9"/>
            <a:stretch/>
          </p:blipFill>
          <p:spPr>
            <a:xfrm>
              <a:off x="2949840" y="3131280"/>
              <a:ext cx="482040" cy="487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9" name="ZoneTexte 17"/>
          <p:cNvSpPr/>
          <p:nvPr/>
        </p:nvSpPr>
        <p:spPr>
          <a:xfrm>
            <a:off x="7356491" y="2215082"/>
            <a:ext cx="493807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Identifier le patrimoine concerné : Cas 1A, 1b, 2 ou 3 ? A-t-on toutes les consommations de chaque bâtiment ? ? Existe-t-il des sous comptages spécifiques pour les consommations de chauffage ou de climatisation ? Quelles sont les autres sources de consommation ? Calculer son année de référence et la saisir sous OPERAT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Etablir un carnet de santé de son patrimoine (Etat de vétusté de l’enveloppe, des équipements, qualité d’usage, …)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ZoneTexte 23"/>
          <p:cNvSpPr/>
          <p:nvPr/>
        </p:nvSpPr>
        <p:spPr>
          <a:xfrm>
            <a:off x="2161658" y="5198478"/>
            <a:ext cx="3593041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Planifier les travaux en fonction de critères comme la capacités financières, mandats des élus, disponibilité des équipes,…compatibles avec l’atteinte des objectifs 2030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Adopter une approche en coût global (coûts futurs, maintenance, consommations, …)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ZoneTexte 24"/>
          <p:cNvSpPr/>
          <p:nvPr/>
        </p:nvSpPr>
        <p:spPr>
          <a:xfrm>
            <a:off x="342505" y="3614761"/>
            <a:ext cx="352954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Suivre les aspects techniques, administratifs et financiers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Capitaliser les Dossiers d’Ouvrages Exécutés (DOE) et plans de récolement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ZoneTexte 27"/>
          <p:cNvSpPr/>
          <p:nvPr/>
        </p:nvSpPr>
        <p:spPr>
          <a:xfrm>
            <a:off x="539171" y="1842120"/>
            <a:ext cx="33328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Saisir des consommations annuelles du parc sur OPERAT, tous les ans avant la fin du mois de septembre de l’année suivante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Capitaliser le travail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Garder l’historique des choix (contrôles possibles)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ZoneTexte 28"/>
          <p:cNvSpPr/>
          <p:nvPr/>
        </p:nvSpPr>
        <p:spPr>
          <a:xfrm>
            <a:off x="7316581" y="4334985"/>
            <a:ext cx="437604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Prioriser les travaux en fonction de critères à définir (coûts, orientations politiques, état de vétusté voire d’obsolescence ?...)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Travailler en valeur absolue ou relative ?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73DAB7-76E8-4D08-A85C-07A8AA5E6823}" type="slidenum">
              <a:t>14</a:t>
            </a:fld>
            <a:endParaRPr/>
          </a:p>
        </p:txBody>
      </p:sp>
      <p:sp>
        <p:nvSpPr>
          <p:cNvPr id="36" name="PlaceHolder 2">
            <a:extLst>
              <a:ext uri="{FF2B5EF4-FFF2-40B4-BE49-F238E27FC236}">
                <a16:creationId xmlns:a16="http://schemas.microsoft.com/office/drawing/2014/main" id="{1BEECD8A-FB74-49CB-9FF6-E3A9AF1E7269}"/>
              </a:ext>
            </a:extLst>
          </p:cNvPr>
          <p:cNvSpPr txBox="1">
            <a:spLocks/>
          </p:cNvSpPr>
          <p:nvPr/>
        </p:nvSpPr>
        <p:spPr>
          <a:xfrm>
            <a:off x="1575809" y="326880"/>
            <a:ext cx="11447179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b="1" cap="all" spc="-1">
                <a:solidFill>
                  <a:srgbClr val="EF7757"/>
                </a:solidFill>
                <a:latin typeface="Arial"/>
              </a:rPr>
              <a:t>Le dispositif éco énergie tertiaire, au cœur de la gpi active</a:t>
            </a:r>
            <a:endParaRPr lang="en-US" sz="2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ZoneTexte 17">
            <a:extLst>
              <a:ext uri="{FF2B5EF4-FFF2-40B4-BE49-F238E27FC236}">
                <a16:creationId xmlns:a16="http://schemas.microsoft.com/office/drawing/2014/main" id="{0640E38A-0A38-4314-A235-1CADD7840C33}"/>
              </a:ext>
            </a:extLst>
          </p:cNvPr>
          <p:cNvSpPr/>
          <p:nvPr/>
        </p:nvSpPr>
        <p:spPr>
          <a:xfrm>
            <a:off x="4506190" y="1110036"/>
            <a:ext cx="70000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7030A0"/>
                </a:solidFill>
                <a:latin typeface="MV Boli"/>
              </a:rPr>
              <a:t>Quelle instance de pilotage transversale ? Qui fait quoi ?  Avec qui ? Avec quels moyens ? Compétence en interne ? Exploiter/créer les outils techniques, administratifs, financiers et stratégiques nécessaires… Qui est le référent DEET dans la stratégie ?</a:t>
            </a:r>
            <a:endParaRPr lang="fr-FR" sz="1200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426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34CA36-7E0D-4BE1-9C90-7959960D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720"/>
            <a:ext cx="8199831" cy="4419983"/>
          </a:xfrm>
          <a:prstGeom prst="rect">
            <a:avLst/>
          </a:prstGeom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43E09D6D-3DDC-4FD9-AAF4-D7802854226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10622" y="2322281"/>
            <a:ext cx="7811640" cy="33141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746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AE3C3AD-9A0A-49B9-A4DE-C76F302D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637"/>
            <a:ext cx="12192000" cy="6108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F0766-25AA-406A-967A-BAA7A6648AA7}"/>
              </a:ext>
            </a:extLst>
          </p:cNvPr>
          <p:cNvSpPr/>
          <p:nvPr/>
        </p:nvSpPr>
        <p:spPr>
          <a:xfrm>
            <a:off x="0" y="5305"/>
            <a:ext cx="7039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https://www.expertises-territoires.fr/jcms/pl1_31035/fr/relais-du-deet</a:t>
            </a:r>
          </a:p>
        </p:txBody>
      </p:sp>
    </p:spTree>
    <p:extLst>
      <p:ext uri="{BB962C8B-B14F-4D97-AF65-F5344CB8AC3E}">
        <p14:creationId xmlns:p14="http://schemas.microsoft.com/office/powerpoint/2010/main" val="266360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accueil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Image 3"/>
          <p:cNvPicPr/>
          <p:nvPr/>
        </p:nvPicPr>
        <p:blipFill>
          <a:blip r:embed="rId2"/>
          <a:stretch/>
        </p:blipFill>
        <p:spPr>
          <a:xfrm>
            <a:off x="1524000" y="2207520"/>
            <a:ext cx="9143280" cy="24422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AFE2486-930D-4E1F-A848-35B6031C569D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structure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Image 5"/>
          <p:cNvPicPr/>
          <p:nvPr/>
        </p:nvPicPr>
        <p:blipFill>
          <a:blip r:embed="rId2"/>
          <a:stretch/>
        </p:blipFill>
        <p:spPr>
          <a:xfrm>
            <a:off x="1524000" y="1854360"/>
            <a:ext cx="9143280" cy="31489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C61FDB9-AE77-48DC-B32D-450BAB350DD2}" type="slidenum"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entité fonctionnelle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Image 3"/>
          <p:cNvPicPr/>
          <p:nvPr/>
        </p:nvPicPr>
        <p:blipFill>
          <a:blip r:embed="rId2"/>
          <a:stretch/>
        </p:blipFill>
        <p:spPr>
          <a:xfrm>
            <a:off x="1524000" y="1310760"/>
            <a:ext cx="9143280" cy="4235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EDC86B1-965E-4BB6-A95E-4DC1A9A68E12}" type="slidenum"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2E1EBD-7F90-429A-A492-B5246B359B3D}"/>
              </a:ext>
            </a:extLst>
          </p:cNvPr>
          <p:cNvGrpSpPr/>
          <p:nvPr/>
        </p:nvGrpSpPr>
        <p:grpSpPr>
          <a:xfrm>
            <a:off x="1122600" y="2233191"/>
            <a:ext cx="8840579" cy="2391618"/>
            <a:chOff x="1122600" y="2233191"/>
            <a:chExt cx="8840579" cy="2391618"/>
          </a:xfrm>
        </p:grpSpPr>
        <p:graphicFrame>
          <p:nvGraphicFramePr>
            <p:cNvPr id="4" name="Diagram1">
              <a:extLst>
                <a:ext uri="{FF2B5EF4-FFF2-40B4-BE49-F238E27FC236}">
                  <a16:creationId xmlns:a16="http://schemas.microsoft.com/office/drawing/2014/main" id="{EE46822E-C55D-4D9F-8CDE-1FE0C3C3FA8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4842900"/>
                </p:ext>
              </p:extLst>
            </p:nvPr>
          </p:nvGraphicFramePr>
          <p:xfrm>
            <a:off x="1122600" y="2280129"/>
            <a:ext cx="8840579" cy="2344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8AEC23-9833-4D62-8266-987472066631}"/>
                </a:ext>
              </a:extLst>
            </p:cNvPr>
            <p:cNvGrpSpPr/>
            <p:nvPr/>
          </p:nvGrpSpPr>
          <p:grpSpPr>
            <a:xfrm>
              <a:off x="8390659" y="2233191"/>
              <a:ext cx="677211" cy="355236"/>
              <a:chOff x="7372649" y="1326708"/>
              <a:chExt cx="637799" cy="642240"/>
            </a:xfrm>
          </p:grpSpPr>
          <p:sp>
            <p:nvSpPr>
              <p:cNvPr id="8" name="CustomShape 7">
                <a:extLst>
                  <a:ext uri="{FF2B5EF4-FFF2-40B4-BE49-F238E27FC236}">
                    <a16:creationId xmlns:a16="http://schemas.microsoft.com/office/drawing/2014/main" id="{A4293777-AEF9-48F1-8630-7E54E7ED6953}"/>
                  </a:ext>
                </a:extLst>
              </p:cNvPr>
              <p:cNvSpPr/>
              <p:nvPr/>
            </p:nvSpPr>
            <p:spPr>
              <a:xfrm rot="2381400">
                <a:off x="7768528" y="1326708"/>
                <a:ext cx="241920" cy="642240"/>
              </a:xfrm>
              <a:prstGeom prst="triangle">
                <a:avLst>
                  <a:gd name="adj" fmla="val 67092"/>
                </a:avLst>
              </a:prstGeom>
              <a:solidFill>
                <a:srgbClr val="77C690"/>
              </a:solidFill>
              <a:ln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CustomShape 8">
                <a:extLst>
                  <a:ext uri="{FF2B5EF4-FFF2-40B4-BE49-F238E27FC236}">
                    <a16:creationId xmlns:a16="http://schemas.microsoft.com/office/drawing/2014/main" id="{459C1DC8-509E-4A89-97B7-58215FFA5B1B}"/>
                  </a:ext>
                </a:extLst>
              </p:cNvPr>
              <p:cNvSpPr/>
              <p:nvPr/>
            </p:nvSpPr>
            <p:spPr>
              <a:xfrm rot="18194400">
                <a:off x="7517909" y="1472274"/>
                <a:ext cx="250920" cy="541440"/>
              </a:xfrm>
              <a:prstGeom prst="triangle">
                <a:avLst>
                  <a:gd name="adj" fmla="val 47487"/>
                </a:avLst>
              </a:prstGeom>
              <a:gradFill rotWithShape="0">
                <a:gsLst>
                  <a:gs pos="0">
                    <a:srgbClr val="427954"/>
                  </a:gs>
                  <a:gs pos="100000">
                    <a:srgbClr val="5FAB77"/>
                  </a:gs>
                </a:gsLst>
                <a:lin ang="21342000"/>
              </a:gradFill>
              <a:ln>
                <a:noFill/>
              </a:ln>
              <a:effectLst>
                <a:outerShdw blurRad="39960" dist="2304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z="18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7" name="CustomShape 4">
              <a:extLst>
                <a:ext uri="{FF2B5EF4-FFF2-40B4-BE49-F238E27FC236}">
                  <a16:creationId xmlns:a16="http://schemas.microsoft.com/office/drawing/2014/main" id="{26EB3CDF-CDA9-49E0-9316-4D0D4570EDE3}"/>
                </a:ext>
              </a:extLst>
            </p:cNvPr>
            <p:cNvSpPr/>
            <p:nvPr/>
          </p:nvSpPr>
          <p:spPr>
            <a:xfrm rot="18905400">
              <a:off x="3605293" y="2250391"/>
              <a:ext cx="608850" cy="527400"/>
            </a:xfrm>
            <a:prstGeom prst="plus">
              <a:avLst>
                <a:gd name="adj" fmla="val 37590"/>
              </a:avLst>
            </a:prstGeom>
            <a:gradFill rotWithShape="0">
              <a:gsLst>
                <a:gs pos="0">
                  <a:srgbClr val="762A28"/>
                </a:gs>
                <a:gs pos="100000">
                  <a:srgbClr val="A83C39"/>
                </a:gs>
              </a:gsLst>
              <a:lin ang="0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CustomShape 4">
              <a:extLst>
                <a:ext uri="{FF2B5EF4-FFF2-40B4-BE49-F238E27FC236}">
                  <a16:creationId xmlns:a16="http://schemas.microsoft.com/office/drawing/2014/main" id="{05FEDCAA-F98C-45C9-AE06-BAD0139277C3}"/>
                </a:ext>
              </a:extLst>
            </p:cNvPr>
            <p:cNvSpPr/>
            <p:nvPr/>
          </p:nvSpPr>
          <p:spPr>
            <a:xfrm rot="18905400">
              <a:off x="6392412" y="2290602"/>
              <a:ext cx="608850" cy="527400"/>
            </a:xfrm>
            <a:prstGeom prst="plus">
              <a:avLst>
                <a:gd name="adj" fmla="val 37590"/>
              </a:avLst>
            </a:prstGeom>
            <a:gradFill rotWithShape="0">
              <a:gsLst>
                <a:gs pos="0">
                  <a:srgbClr val="762A28"/>
                </a:gs>
                <a:gs pos="100000">
                  <a:srgbClr val="A83C39"/>
                </a:gs>
              </a:gsLst>
              <a:lin ang="0"/>
            </a:gradFill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3" name="CustomShape 4">
            <a:extLst>
              <a:ext uri="{FF2B5EF4-FFF2-40B4-BE49-F238E27FC236}">
                <a16:creationId xmlns:a16="http://schemas.microsoft.com/office/drawing/2014/main" id="{40044E3B-DD79-4327-ABB1-26EB443B38BA}"/>
              </a:ext>
            </a:extLst>
          </p:cNvPr>
          <p:cNvSpPr/>
          <p:nvPr/>
        </p:nvSpPr>
        <p:spPr>
          <a:xfrm>
            <a:off x="171720" y="24120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Champ d’application des obligations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575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entité fonctionnelle assujettie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Image 3"/>
          <p:cNvPicPr/>
          <p:nvPr/>
        </p:nvPicPr>
        <p:blipFill>
          <a:blip r:embed="rId2"/>
          <a:stretch/>
        </p:blipFill>
        <p:spPr>
          <a:xfrm>
            <a:off x="1524000" y="1310760"/>
            <a:ext cx="9143280" cy="4235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B0BD01-1852-4C44-8A2E-9F4F508DFA4C}" type="slidenum"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entité fonctionnelle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5" name="Image 5"/>
          <p:cNvPicPr/>
          <p:nvPr/>
        </p:nvPicPr>
        <p:blipFill>
          <a:blip r:embed="rId2"/>
          <a:stretch/>
        </p:blipFill>
        <p:spPr>
          <a:xfrm>
            <a:off x="1524000" y="2065680"/>
            <a:ext cx="9143280" cy="27259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F589BC6-A149-4F9D-AA2C-CE7D4B3D52D8}" type="slidenum"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consommation / activité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Image 3"/>
          <p:cNvPicPr/>
          <p:nvPr/>
        </p:nvPicPr>
        <p:blipFill>
          <a:blip r:embed="rId2"/>
          <a:stretch/>
        </p:blipFill>
        <p:spPr>
          <a:xfrm>
            <a:off x="1524000" y="1458720"/>
            <a:ext cx="9143280" cy="3939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2B5E240-7E63-4475-9D5E-0ECF5B67C543}" type="slidenum"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864560" y="292320"/>
            <a:ext cx="8145000" cy="89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consommation / consommation générale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Image 3"/>
          <p:cNvPicPr/>
          <p:nvPr/>
        </p:nvPicPr>
        <p:blipFill>
          <a:blip r:embed="rId2"/>
          <a:stretch/>
        </p:blipFill>
        <p:spPr>
          <a:xfrm>
            <a:off x="1524000" y="1458720"/>
            <a:ext cx="9143280" cy="3939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8CF8E47-EACE-4CD4-99AA-FD461783061D}" type="slidenum"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864560" y="292320"/>
            <a:ext cx="8145000" cy="89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consommation / ajustement climatique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Image 5"/>
          <p:cNvPicPr/>
          <p:nvPr/>
        </p:nvPicPr>
        <p:blipFill>
          <a:blip r:embed="rId2"/>
          <a:stretch/>
        </p:blipFill>
        <p:spPr>
          <a:xfrm>
            <a:off x="1524000" y="1200960"/>
            <a:ext cx="9143280" cy="4749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538B98E-C6C5-4510-A5A5-B3A5534FCE8E}" type="slidenum"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consommation / volume d’activité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Image 3"/>
          <p:cNvPicPr/>
          <p:nvPr/>
        </p:nvPicPr>
        <p:blipFill>
          <a:blip r:embed="rId2"/>
          <a:stretch/>
        </p:blipFill>
        <p:spPr>
          <a:xfrm>
            <a:off x="1524000" y="1418760"/>
            <a:ext cx="9143280" cy="4019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45EBEB-025F-4F3D-A0D4-1AA968F1A774}" type="slidenum"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864560" y="494280"/>
            <a:ext cx="8145000" cy="49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620" b="1" cap="all" spc="-1">
                <a:solidFill>
                  <a:srgbClr val="EF7757"/>
                </a:solidFill>
                <a:latin typeface="Arial"/>
              </a:rPr>
              <a:t>Onglet synthèse</a:t>
            </a:r>
            <a:endParaRPr lang="fr-FR" sz="262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7663440" y="6211440"/>
            <a:ext cx="2289600" cy="318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900" spc="-1">
                <a:solidFill>
                  <a:srgbClr val="EF7757"/>
                </a:solidFill>
                <a:latin typeface="Arial"/>
              </a:rPr>
              <a:t>Dispositif Eco Energie Tertiaire</a:t>
            </a:r>
            <a:endParaRPr lang="fr-FR" sz="900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Image 5"/>
          <p:cNvPicPr/>
          <p:nvPr/>
        </p:nvPicPr>
        <p:blipFill>
          <a:blip r:embed="rId2"/>
          <a:stretch/>
        </p:blipFill>
        <p:spPr>
          <a:xfrm>
            <a:off x="1524000" y="1153800"/>
            <a:ext cx="9143280" cy="4550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606EC75-AB00-42B4-AA9D-AD1A2CBF6FB4}" type="slidenum"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77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2">
            <a:extLst>
              <a:ext uri="{FF2B5EF4-FFF2-40B4-BE49-F238E27FC236}">
                <a16:creationId xmlns:a16="http://schemas.microsoft.com/office/drawing/2014/main" id="{F2FA6EB2-D085-4B98-9C0B-56E736C87564}"/>
              </a:ext>
            </a:extLst>
          </p:cNvPr>
          <p:cNvSpPr/>
          <p:nvPr/>
        </p:nvSpPr>
        <p:spPr>
          <a:xfrm>
            <a:off x="521502" y="3372149"/>
            <a:ext cx="2176200" cy="35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Art. R. 174-22 du CCH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51DACED-F001-42FA-8EF8-FD0C4A68362D}"/>
              </a:ext>
            </a:extLst>
          </p:cNvPr>
          <p:cNvGrpSpPr/>
          <p:nvPr/>
        </p:nvGrpSpPr>
        <p:grpSpPr>
          <a:xfrm>
            <a:off x="3207434" y="1964982"/>
            <a:ext cx="8596733" cy="3261498"/>
            <a:chOff x="2241423" y="1875600"/>
            <a:chExt cx="8665920" cy="3602024"/>
          </a:xfrm>
        </p:grpSpPr>
        <p:grpSp>
          <p:nvGrpSpPr>
            <p:cNvPr id="152" name="Group 3">
              <a:extLst>
                <a:ext uri="{FF2B5EF4-FFF2-40B4-BE49-F238E27FC236}">
                  <a16:creationId xmlns:a16="http://schemas.microsoft.com/office/drawing/2014/main" id="{786E64F2-D21C-4B31-A03A-23ED420C63C1}"/>
                </a:ext>
              </a:extLst>
            </p:cNvPr>
            <p:cNvGrpSpPr/>
            <p:nvPr/>
          </p:nvGrpSpPr>
          <p:grpSpPr>
            <a:xfrm>
              <a:off x="2247903" y="1875600"/>
              <a:ext cx="8659440" cy="1982880"/>
              <a:chOff x="273960" y="1875600"/>
              <a:chExt cx="8659440" cy="1982880"/>
            </a:xfrm>
          </p:grpSpPr>
          <p:grpSp>
            <p:nvGrpSpPr>
              <p:cNvPr id="162" name="Group 4">
                <a:extLst>
                  <a:ext uri="{FF2B5EF4-FFF2-40B4-BE49-F238E27FC236}">
                    <a16:creationId xmlns:a16="http://schemas.microsoft.com/office/drawing/2014/main" id="{64A35E73-26BA-462C-82A0-3880F6DE4B3F}"/>
                  </a:ext>
                </a:extLst>
              </p:cNvPr>
              <p:cNvGrpSpPr/>
              <p:nvPr/>
            </p:nvGrpSpPr>
            <p:grpSpPr>
              <a:xfrm>
                <a:off x="273960" y="1875600"/>
                <a:ext cx="2763720" cy="1982880"/>
                <a:chOff x="273960" y="1875600"/>
                <a:chExt cx="2763720" cy="1982880"/>
              </a:xfrm>
            </p:grpSpPr>
            <p:sp>
              <p:nvSpPr>
                <p:cNvPr id="219" name="CustomShape 5">
                  <a:extLst>
                    <a:ext uri="{FF2B5EF4-FFF2-40B4-BE49-F238E27FC236}">
                      <a16:creationId xmlns:a16="http://schemas.microsoft.com/office/drawing/2014/main" id="{006057FC-715E-4F46-9C49-CEF76D439513}"/>
                    </a:ext>
                  </a:extLst>
                </p:cNvPr>
                <p:cNvSpPr/>
                <p:nvPr/>
              </p:nvSpPr>
              <p:spPr>
                <a:xfrm>
                  <a:off x="273960" y="1875600"/>
                  <a:ext cx="2763720" cy="1982880"/>
                </a:xfrm>
                <a:custGeom>
                  <a:avLst/>
                  <a:gdLst>
                    <a:gd name="textAreaLeft" fmla="*/ 0 w 2763720"/>
                    <a:gd name="textAreaRight" fmla="*/ 2764080 w 2763720"/>
                    <a:gd name="textAreaTop" fmla="*/ 0 h 1982880"/>
                    <a:gd name="textAreaBottom" fmla="*/ 1983240 h 1982880"/>
                  </a:gdLst>
                  <a:ahLst/>
                  <a:cxnLst/>
                  <a:rect l="textAreaLeft" t="textAreaTop" r="textAreaRight" b="textAreaBottom"/>
                  <a:pathLst>
                    <a:path w="5507355" h="3951604">
                      <a:moveTo>
                        <a:pt x="-36" y="3951196"/>
                      </a:moveTo>
                      <a:lnTo>
                        <a:pt x="5507179" y="3951196"/>
                      </a:lnTo>
                      <a:lnTo>
                        <a:pt x="5507179" y="199"/>
                      </a:lnTo>
                      <a:lnTo>
                        <a:pt x="-36" y="199"/>
                      </a:lnTo>
                      <a:lnTo>
                        <a:pt x="-36" y="3951196"/>
                      </a:lnTo>
                      <a:close/>
                    </a:path>
                  </a:pathLst>
                </a:custGeom>
                <a:solidFill>
                  <a:srgbClr val="566FBD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0" name="CustomShape 6">
                  <a:extLst>
                    <a:ext uri="{FF2B5EF4-FFF2-40B4-BE49-F238E27FC236}">
                      <a16:creationId xmlns:a16="http://schemas.microsoft.com/office/drawing/2014/main" id="{734D8499-BA9C-448E-A2E0-2D393E8B0FB4}"/>
                    </a:ext>
                  </a:extLst>
                </p:cNvPr>
                <p:cNvSpPr/>
                <p:nvPr/>
              </p:nvSpPr>
              <p:spPr>
                <a:xfrm>
                  <a:off x="1278720" y="2460960"/>
                  <a:ext cx="754560" cy="970920"/>
                </a:xfrm>
                <a:custGeom>
                  <a:avLst/>
                  <a:gdLst>
                    <a:gd name="textAreaLeft" fmla="*/ 0 w 754560"/>
                    <a:gd name="textAreaRight" fmla="*/ 754920 w 754560"/>
                    <a:gd name="textAreaTop" fmla="*/ 0 h 970920"/>
                    <a:gd name="textAreaBottom" fmla="*/ 971280 h 970920"/>
                  </a:gdLst>
                  <a:ahLst/>
                  <a:cxnLst/>
                  <a:rect l="textAreaLeft" t="textAreaTop" r="textAreaRight" b="textAreaBottom"/>
                  <a:pathLst>
                    <a:path w="1505585" h="1936750">
                      <a:moveTo>
                        <a:pt x="-87" y="1936617"/>
                      </a:moveTo>
                      <a:lnTo>
                        <a:pt x="1505078" y="1936617"/>
                      </a:lnTo>
                      <a:lnTo>
                        <a:pt x="1505078" y="170"/>
                      </a:lnTo>
                      <a:lnTo>
                        <a:pt x="-87" y="170"/>
                      </a:lnTo>
                      <a:lnTo>
                        <a:pt x="-87" y="1936617"/>
                      </a:lnTo>
                      <a:close/>
                    </a:path>
                  </a:pathLst>
                </a:custGeom>
                <a:solidFill>
                  <a:srgbClr val="DCDCE6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1" name="CustomShape 7">
                  <a:extLst>
                    <a:ext uri="{FF2B5EF4-FFF2-40B4-BE49-F238E27FC236}">
                      <a16:creationId xmlns:a16="http://schemas.microsoft.com/office/drawing/2014/main" id="{45AD0205-AFD8-44CC-B921-55B155BE9D46}"/>
                    </a:ext>
                  </a:extLst>
                </p:cNvPr>
                <p:cNvSpPr/>
                <p:nvPr/>
              </p:nvSpPr>
              <p:spPr>
                <a:xfrm>
                  <a:off x="1535760" y="3240000"/>
                  <a:ext cx="223200" cy="192240"/>
                </a:xfrm>
                <a:custGeom>
                  <a:avLst/>
                  <a:gdLst>
                    <a:gd name="textAreaLeft" fmla="*/ 0 w 223200"/>
                    <a:gd name="textAreaRight" fmla="*/ 223560 w 223200"/>
                    <a:gd name="textAreaTop" fmla="*/ 0 h 192240"/>
                    <a:gd name="textAreaBottom" fmla="*/ 192600 h 192240"/>
                  </a:gdLst>
                  <a:ahLst/>
                  <a:cxnLst/>
                  <a:rect l="textAreaLeft" t="textAreaTop" r="textAreaRight" b="textAreaBottom"/>
                  <a:pathLst>
                    <a:path w="447039" h="385445">
                      <a:moveTo>
                        <a:pt x="-99" y="385223"/>
                      </a:moveTo>
                      <a:lnTo>
                        <a:pt x="446408" y="385223"/>
                      </a:lnTo>
                      <a:lnTo>
                        <a:pt x="446408" y="131"/>
                      </a:lnTo>
                      <a:lnTo>
                        <a:pt x="-99" y="131"/>
                      </a:lnTo>
                      <a:lnTo>
                        <a:pt x="-99" y="385223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2" name="CustomShape 8">
                  <a:extLst>
                    <a:ext uri="{FF2B5EF4-FFF2-40B4-BE49-F238E27FC236}">
                      <a16:creationId xmlns:a16="http://schemas.microsoft.com/office/drawing/2014/main" id="{546C84BE-1FD1-416F-A47B-246ED5F69F2D}"/>
                    </a:ext>
                  </a:extLst>
                </p:cNvPr>
                <p:cNvSpPr/>
                <p:nvPr/>
              </p:nvSpPr>
              <p:spPr>
                <a:xfrm>
                  <a:off x="1409760" y="301104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93" y="230057"/>
                      </a:moveTo>
                      <a:lnTo>
                        <a:pt x="221223" y="230057"/>
                      </a:lnTo>
                      <a:lnTo>
                        <a:pt x="221223" y="142"/>
                      </a:lnTo>
                      <a:lnTo>
                        <a:pt x="-93" y="142"/>
                      </a:lnTo>
                      <a:lnTo>
                        <a:pt x="-93" y="230057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3" name="CustomShape 9">
                  <a:extLst>
                    <a:ext uri="{FF2B5EF4-FFF2-40B4-BE49-F238E27FC236}">
                      <a16:creationId xmlns:a16="http://schemas.microsoft.com/office/drawing/2014/main" id="{75AF9B6D-E60B-4776-927B-BC261F2C8B82}"/>
                    </a:ext>
                  </a:extLst>
                </p:cNvPr>
                <p:cNvSpPr/>
                <p:nvPr/>
              </p:nvSpPr>
              <p:spPr>
                <a:xfrm>
                  <a:off x="1409760" y="279036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93" y="230068"/>
                      </a:moveTo>
                      <a:lnTo>
                        <a:pt x="221223" y="230068"/>
                      </a:lnTo>
                      <a:lnTo>
                        <a:pt x="221223" y="153"/>
                      </a:lnTo>
                      <a:lnTo>
                        <a:pt x="-93" y="153"/>
                      </a:lnTo>
                      <a:lnTo>
                        <a:pt x="-93" y="230068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4" name="CustomShape 10">
                  <a:extLst>
                    <a:ext uri="{FF2B5EF4-FFF2-40B4-BE49-F238E27FC236}">
                      <a16:creationId xmlns:a16="http://schemas.microsoft.com/office/drawing/2014/main" id="{345CB2B4-A96E-4715-B6D6-C247D0A1C02D}"/>
                    </a:ext>
                  </a:extLst>
                </p:cNvPr>
                <p:cNvSpPr/>
                <p:nvPr/>
              </p:nvSpPr>
              <p:spPr>
                <a:xfrm>
                  <a:off x="1409760" y="256968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93" y="230079"/>
                      </a:moveTo>
                      <a:lnTo>
                        <a:pt x="221223" y="230079"/>
                      </a:lnTo>
                      <a:lnTo>
                        <a:pt x="221223" y="164"/>
                      </a:lnTo>
                      <a:lnTo>
                        <a:pt x="-93" y="164"/>
                      </a:lnTo>
                      <a:lnTo>
                        <a:pt x="-93" y="230079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5" name="CustomShape 11">
                  <a:extLst>
                    <a:ext uri="{FF2B5EF4-FFF2-40B4-BE49-F238E27FC236}">
                      <a16:creationId xmlns:a16="http://schemas.microsoft.com/office/drawing/2014/main" id="{FD2EC0BE-17E2-45C0-AAD1-9E0CBB7995CA}"/>
                    </a:ext>
                  </a:extLst>
                </p:cNvPr>
                <p:cNvSpPr/>
                <p:nvPr/>
              </p:nvSpPr>
              <p:spPr>
                <a:xfrm>
                  <a:off x="1592640" y="301104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02" y="230057"/>
                      </a:moveTo>
                      <a:lnTo>
                        <a:pt x="221214" y="230057"/>
                      </a:lnTo>
                      <a:lnTo>
                        <a:pt x="221214" y="142"/>
                      </a:lnTo>
                      <a:lnTo>
                        <a:pt x="-102" y="142"/>
                      </a:lnTo>
                      <a:lnTo>
                        <a:pt x="-102" y="230057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6" name="CustomShape 12">
                  <a:extLst>
                    <a:ext uri="{FF2B5EF4-FFF2-40B4-BE49-F238E27FC236}">
                      <a16:creationId xmlns:a16="http://schemas.microsoft.com/office/drawing/2014/main" id="{7E907C50-9B4A-42BE-B5A1-DD01069E027C}"/>
                    </a:ext>
                  </a:extLst>
                </p:cNvPr>
                <p:cNvSpPr/>
                <p:nvPr/>
              </p:nvSpPr>
              <p:spPr>
                <a:xfrm>
                  <a:off x="1592640" y="279036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02" y="230068"/>
                      </a:moveTo>
                      <a:lnTo>
                        <a:pt x="221214" y="230068"/>
                      </a:lnTo>
                      <a:lnTo>
                        <a:pt x="221214" y="153"/>
                      </a:lnTo>
                      <a:lnTo>
                        <a:pt x="-102" y="153"/>
                      </a:lnTo>
                      <a:lnTo>
                        <a:pt x="-102" y="230068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7" name="CustomShape 13">
                  <a:extLst>
                    <a:ext uri="{FF2B5EF4-FFF2-40B4-BE49-F238E27FC236}">
                      <a16:creationId xmlns:a16="http://schemas.microsoft.com/office/drawing/2014/main" id="{DD6013EE-8A1E-4DC2-A4ED-06BE9EEEE2F2}"/>
                    </a:ext>
                  </a:extLst>
                </p:cNvPr>
                <p:cNvSpPr/>
                <p:nvPr/>
              </p:nvSpPr>
              <p:spPr>
                <a:xfrm>
                  <a:off x="1592640" y="256968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02" y="230079"/>
                      </a:moveTo>
                      <a:lnTo>
                        <a:pt x="221214" y="230079"/>
                      </a:lnTo>
                      <a:lnTo>
                        <a:pt x="221214" y="164"/>
                      </a:lnTo>
                      <a:lnTo>
                        <a:pt x="-102" y="164"/>
                      </a:lnTo>
                      <a:lnTo>
                        <a:pt x="-102" y="230079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8" name="CustomShape 14">
                  <a:extLst>
                    <a:ext uri="{FF2B5EF4-FFF2-40B4-BE49-F238E27FC236}">
                      <a16:creationId xmlns:a16="http://schemas.microsoft.com/office/drawing/2014/main" id="{D9BF66A4-B73D-4BD0-A2C8-C0D2700573AC}"/>
                    </a:ext>
                  </a:extLst>
                </p:cNvPr>
                <p:cNvSpPr/>
                <p:nvPr/>
              </p:nvSpPr>
              <p:spPr>
                <a:xfrm>
                  <a:off x="1779120" y="301104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12" y="230057"/>
                      </a:moveTo>
                      <a:lnTo>
                        <a:pt x="221205" y="230057"/>
                      </a:lnTo>
                      <a:lnTo>
                        <a:pt x="221205" y="142"/>
                      </a:lnTo>
                      <a:lnTo>
                        <a:pt x="-112" y="142"/>
                      </a:lnTo>
                      <a:lnTo>
                        <a:pt x="-112" y="230057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29" name="CustomShape 15">
                  <a:extLst>
                    <a:ext uri="{FF2B5EF4-FFF2-40B4-BE49-F238E27FC236}">
                      <a16:creationId xmlns:a16="http://schemas.microsoft.com/office/drawing/2014/main" id="{7D6AEAED-931F-4AA5-BB18-A5CEBBE91B54}"/>
                    </a:ext>
                  </a:extLst>
                </p:cNvPr>
                <p:cNvSpPr/>
                <p:nvPr/>
              </p:nvSpPr>
              <p:spPr>
                <a:xfrm>
                  <a:off x="1779120" y="279036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12" y="230068"/>
                      </a:moveTo>
                      <a:lnTo>
                        <a:pt x="221205" y="230068"/>
                      </a:lnTo>
                      <a:lnTo>
                        <a:pt x="221205" y="153"/>
                      </a:lnTo>
                      <a:lnTo>
                        <a:pt x="-112" y="153"/>
                      </a:lnTo>
                      <a:lnTo>
                        <a:pt x="-112" y="230068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0" name="CustomShape 16">
                  <a:extLst>
                    <a:ext uri="{FF2B5EF4-FFF2-40B4-BE49-F238E27FC236}">
                      <a16:creationId xmlns:a16="http://schemas.microsoft.com/office/drawing/2014/main" id="{47D9FEFD-A11D-49C8-901A-20B67B939D23}"/>
                    </a:ext>
                  </a:extLst>
                </p:cNvPr>
                <p:cNvSpPr/>
                <p:nvPr/>
              </p:nvSpPr>
              <p:spPr>
                <a:xfrm>
                  <a:off x="1779120" y="2569680"/>
                  <a:ext cx="109800" cy="114480"/>
                </a:xfrm>
                <a:custGeom>
                  <a:avLst/>
                  <a:gdLst>
                    <a:gd name="textAreaLeft" fmla="*/ 0 w 109800"/>
                    <a:gd name="textAreaRight" fmla="*/ 110160 w 109800"/>
                    <a:gd name="textAreaTop" fmla="*/ 0 h 114480"/>
                    <a:gd name="textAreaBottom" fmla="*/ 114840 h 114480"/>
                  </a:gdLst>
                  <a:ahLst/>
                  <a:cxnLst/>
                  <a:rect l="textAreaLeft" t="textAreaTop" r="textAreaRight" b="textAreaBottom"/>
                  <a:pathLst>
                    <a:path w="221614" h="230504">
                      <a:moveTo>
                        <a:pt x="-112" y="230079"/>
                      </a:moveTo>
                      <a:lnTo>
                        <a:pt x="221205" y="230079"/>
                      </a:lnTo>
                      <a:lnTo>
                        <a:pt x="221205" y="164"/>
                      </a:lnTo>
                      <a:lnTo>
                        <a:pt x="-112" y="164"/>
                      </a:lnTo>
                      <a:lnTo>
                        <a:pt x="-112" y="230079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31" name="CustomShape 17">
                  <a:extLst>
                    <a:ext uri="{FF2B5EF4-FFF2-40B4-BE49-F238E27FC236}">
                      <a16:creationId xmlns:a16="http://schemas.microsoft.com/office/drawing/2014/main" id="{2DA697A7-31E9-43FA-8B53-A5773746B247}"/>
                    </a:ext>
                  </a:extLst>
                </p:cNvPr>
                <p:cNvSpPr/>
                <p:nvPr/>
              </p:nvSpPr>
              <p:spPr>
                <a:xfrm>
                  <a:off x="1419480" y="2395800"/>
                  <a:ext cx="473040" cy="63720"/>
                </a:xfrm>
                <a:custGeom>
                  <a:avLst/>
                  <a:gdLst>
                    <a:gd name="textAreaLeft" fmla="*/ 0 w 473040"/>
                    <a:gd name="textAreaRight" fmla="*/ 473400 w 473040"/>
                    <a:gd name="textAreaTop" fmla="*/ 0 h 63720"/>
                    <a:gd name="textAreaBottom" fmla="*/ 64080 h 63720"/>
                  </a:gdLst>
                  <a:ahLst/>
                  <a:cxnLst/>
                  <a:rect l="textAreaLeft" t="textAreaTop" r="textAreaRight" b="textAreaBottom"/>
                  <a:pathLst>
                    <a:path w="944879" h="129539">
                      <a:moveTo>
                        <a:pt x="-94" y="129468"/>
                      </a:moveTo>
                      <a:lnTo>
                        <a:pt x="944685" y="129468"/>
                      </a:lnTo>
                      <a:lnTo>
                        <a:pt x="944685" y="173"/>
                      </a:lnTo>
                      <a:lnTo>
                        <a:pt x="-94" y="173"/>
                      </a:lnTo>
                      <a:lnTo>
                        <a:pt x="-94" y="129468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19080" rIns="90000" bIns="190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3" name="Group 18">
                <a:extLst>
                  <a:ext uri="{FF2B5EF4-FFF2-40B4-BE49-F238E27FC236}">
                    <a16:creationId xmlns:a16="http://schemas.microsoft.com/office/drawing/2014/main" id="{44294382-340C-48A7-8AEB-2EE62BD33EC4}"/>
                  </a:ext>
                </a:extLst>
              </p:cNvPr>
              <p:cNvGrpSpPr/>
              <p:nvPr/>
            </p:nvGrpSpPr>
            <p:grpSpPr>
              <a:xfrm>
                <a:off x="3207960" y="1875600"/>
                <a:ext cx="2777760" cy="1982880"/>
                <a:chOff x="3207960" y="1875600"/>
                <a:chExt cx="2777760" cy="1982880"/>
              </a:xfrm>
            </p:grpSpPr>
            <p:sp>
              <p:nvSpPr>
                <p:cNvPr id="198" name="CustomShape 19">
                  <a:extLst>
                    <a:ext uri="{FF2B5EF4-FFF2-40B4-BE49-F238E27FC236}">
                      <a16:creationId xmlns:a16="http://schemas.microsoft.com/office/drawing/2014/main" id="{F8FC4AEF-0D8D-4411-937B-24FB09B20CC9}"/>
                    </a:ext>
                  </a:extLst>
                </p:cNvPr>
                <p:cNvSpPr/>
                <p:nvPr/>
              </p:nvSpPr>
              <p:spPr>
                <a:xfrm>
                  <a:off x="3207960" y="1875600"/>
                  <a:ext cx="2777760" cy="1982880"/>
                </a:xfrm>
                <a:custGeom>
                  <a:avLst/>
                  <a:gdLst>
                    <a:gd name="textAreaLeft" fmla="*/ 0 w 2777760"/>
                    <a:gd name="textAreaRight" fmla="*/ 2778120 w 2777760"/>
                    <a:gd name="textAreaTop" fmla="*/ 0 h 1982880"/>
                    <a:gd name="textAreaBottom" fmla="*/ 1983240 h 1982880"/>
                  </a:gdLst>
                  <a:ahLst/>
                  <a:cxnLst/>
                  <a:rect l="textAreaLeft" t="textAreaTop" r="textAreaRight" b="textAreaBottom"/>
                  <a:pathLst>
                    <a:path w="5535295" h="3951604">
                      <a:moveTo>
                        <a:pt x="-184" y="3951196"/>
                      </a:moveTo>
                      <a:lnTo>
                        <a:pt x="5534463" y="3951196"/>
                      </a:lnTo>
                      <a:lnTo>
                        <a:pt x="5534463" y="199"/>
                      </a:lnTo>
                      <a:lnTo>
                        <a:pt x="-184" y="199"/>
                      </a:lnTo>
                      <a:lnTo>
                        <a:pt x="-184" y="3951196"/>
                      </a:lnTo>
                      <a:close/>
                    </a:path>
                  </a:pathLst>
                </a:custGeom>
                <a:solidFill>
                  <a:srgbClr val="E08A62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9" name="CustomShape 20">
                  <a:extLst>
                    <a:ext uri="{FF2B5EF4-FFF2-40B4-BE49-F238E27FC236}">
                      <a16:creationId xmlns:a16="http://schemas.microsoft.com/office/drawing/2014/main" id="{8779593F-E50D-4093-AF10-578EFC4F17E8}"/>
                    </a:ext>
                  </a:extLst>
                </p:cNvPr>
                <p:cNvSpPr/>
                <p:nvPr/>
              </p:nvSpPr>
              <p:spPr>
                <a:xfrm>
                  <a:off x="3994560" y="2646720"/>
                  <a:ext cx="609480" cy="785160"/>
                </a:xfrm>
                <a:custGeom>
                  <a:avLst/>
                  <a:gdLst>
                    <a:gd name="textAreaLeft" fmla="*/ 0 w 609480"/>
                    <a:gd name="textAreaRight" fmla="*/ 609840 w 609480"/>
                    <a:gd name="textAreaTop" fmla="*/ 0 h 785160"/>
                    <a:gd name="textAreaBottom" fmla="*/ 785520 h 785160"/>
                  </a:gdLst>
                  <a:ahLst/>
                  <a:cxnLst/>
                  <a:rect l="textAreaLeft" t="textAreaTop" r="textAreaRight" b="textAreaBottom"/>
                  <a:pathLst>
                    <a:path w="1216659" h="1566545">
                      <a:moveTo>
                        <a:pt x="-223" y="1566539"/>
                      </a:moveTo>
                      <a:lnTo>
                        <a:pt x="1215783" y="1566539"/>
                      </a:lnTo>
                      <a:lnTo>
                        <a:pt x="1215783" y="160"/>
                      </a:lnTo>
                      <a:lnTo>
                        <a:pt x="-223" y="160"/>
                      </a:lnTo>
                      <a:lnTo>
                        <a:pt x="-223" y="1566539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0" name="CustomShape 21">
                  <a:extLst>
                    <a:ext uri="{FF2B5EF4-FFF2-40B4-BE49-F238E27FC236}">
                      <a16:creationId xmlns:a16="http://schemas.microsoft.com/office/drawing/2014/main" id="{FB9BB94A-3DF9-4B9E-A149-90E465C2A275}"/>
                    </a:ext>
                  </a:extLst>
                </p:cNvPr>
                <p:cNvSpPr/>
                <p:nvPr/>
              </p:nvSpPr>
              <p:spPr>
                <a:xfrm>
                  <a:off x="4202640" y="3277440"/>
                  <a:ext cx="178920" cy="154800"/>
                </a:xfrm>
                <a:custGeom>
                  <a:avLst/>
                  <a:gdLst>
                    <a:gd name="textAreaLeft" fmla="*/ 0 w 178920"/>
                    <a:gd name="textAreaRight" fmla="*/ 179280 w 178920"/>
                    <a:gd name="textAreaTop" fmla="*/ 0 h 154800"/>
                    <a:gd name="textAreaBottom" fmla="*/ 155160 h 154800"/>
                  </a:gdLst>
                  <a:ahLst/>
                  <a:cxnLst/>
                  <a:rect l="textAreaLeft" t="textAreaTop" r="textAreaRight" b="textAreaBottom"/>
                  <a:pathLst>
                    <a:path w="359409" h="311150">
                      <a:moveTo>
                        <a:pt x="-234" y="310674"/>
                      </a:moveTo>
                      <a:lnTo>
                        <a:pt x="358849" y="310674"/>
                      </a:lnTo>
                      <a:lnTo>
                        <a:pt x="358849" y="129"/>
                      </a:lnTo>
                      <a:lnTo>
                        <a:pt x="-234" y="129"/>
                      </a:lnTo>
                      <a:lnTo>
                        <a:pt x="-234" y="310674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1" name="CustomShape 22">
                  <a:extLst>
                    <a:ext uri="{FF2B5EF4-FFF2-40B4-BE49-F238E27FC236}">
                      <a16:creationId xmlns:a16="http://schemas.microsoft.com/office/drawing/2014/main" id="{1B6EAF3D-1E80-484F-B5D9-0384C3FF4A06}"/>
                    </a:ext>
                  </a:extLst>
                </p:cNvPr>
                <p:cNvSpPr/>
                <p:nvPr/>
              </p:nvSpPr>
              <p:spPr>
                <a:xfrm>
                  <a:off x="410004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29" y="186455"/>
                      </a:moveTo>
                      <a:lnTo>
                        <a:pt x="178684" y="186455"/>
                      </a:lnTo>
                      <a:lnTo>
                        <a:pt x="178684" y="138"/>
                      </a:lnTo>
                      <a:lnTo>
                        <a:pt x="-229" y="138"/>
                      </a:lnTo>
                      <a:lnTo>
                        <a:pt x="-229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2" name="CustomShape 23">
                  <a:extLst>
                    <a:ext uri="{FF2B5EF4-FFF2-40B4-BE49-F238E27FC236}">
                      <a16:creationId xmlns:a16="http://schemas.microsoft.com/office/drawing/2014/main" id="{B1C80445-C235-42DE-BCA7-247C59530B99}"/>
                    </a:ext>
                  </a:extLst>
                </p:cNvPr>
                <p:cNvSpPr/>
                <p:nvPr/>
              </p:nvSpPr>
              <p:spPr>
                <a:xfrm>
                  <a:off x="410004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29" y="186464"/>
                      </a:moveTo>
                      <a:lnTo>
                        <a:pt x="178684" y="186464"/>
                      </a:lnTo>
                      <a:lnTo>
                        <a:pt x="178684" y="147"/>
                      </a:lnTo>
                      <a:lnTo>
                        <a:pt x="-229" y="147"/>
                      </a:lnTo>
                      <a:lnTo>
                        <a:pt x="-229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3" name="CustomShape 24">
                  <a:extLst>
                    <a:ext uri="{FF2B5EF4-FFF2-40B4-BE49-F238E27FC236}">
                      <a16:creationId xmlns:a16="http://schemas.microsoft.com/office/drawing/2014/main" id="{2EB87F1A-EC8E-4057-B992-C2FDF891A1DB}"/>
                    </a:ext>
                  </a:extLst>
                </p:cNvPr>
                <p:cNvSpPr/>
                <p:nvPr/>
              </p:nvSpPr>
              <p:spPr>
                <a:xfrm>
                  <a:off x="410004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29" y="186473"/>
                      </a:moveTo>
                      <a:lnTo>
                        <a:pt x="178684" y="186473"/>
                      </a:lnTo>
                      <a:lnTo>
                        <a:pt x="178684" y="156"/>
                      </a:lnTo>
                      <a:lnTo>
                        <a:pt x="-229" y="156"/>
                      </a:lnTo>
                      <a:lnTo>
                        <a:pt x="-229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4" name="CustomShape 25">
                  <a:extLst>
                    <a:ext uri="{FF2B5EF4-FFF2-40B4-BE49-F238E27FC236}">
                      <a16:creationId xmlns:a16="http://schemas.microsoft.com/office/drawing/2014/main" id="{F063EBE5-FECB-4D17-816A-DCCC7002575E}"/>
                    </a:ext>
                  </a:extLst>
                </p:cNvPr>
                <p:cNvSpPr/>
                <p:nvPr/>
              </p:nvSpPr>
              <p:spPr>
                <a:xfrm>
                  <a:off x="424800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36" y="186455"/>
                      </a:moveTo>
                      <a:lnTo>
                        <a:pt x="178676" y="186455"/>
                      </a:lnTo>
                      <a:lnTo>
                        <a:pt x="178676" y="138"/>
                      </a:lnTo>
                      <a:lnTo>
                        <a:pt x="-236" y="138"/>
                      </a:lnTo>
                      <a:lnTo>
                        <a:pt x="-236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5" name="CustomShape 26">
                  <a:extLst>
                    <a:ext uri="{FF2B5EF4-FFF2-40B4-BE49-F238E27FC236}">
                      <a16:creationId xmlns:a16="http://schemas.microsoft.com/office/drawing/2014/main" id="{C2C4C7EC-A064-425B-9C86-284EF6E27881}"/>
                    </a:ext>
                  </a:extLst>
                </p:cNvPr>
                <p:cNvSpPr/>
                <p:nvPr/>
              </p:nvSpPr>
              <p:spPr>
                <a:xfrm>
                  <a:off x="424800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36" y="186464"/>
                      </a:moveTo>
                      <a:lnTo>
                        <a:pt x="178676" y="186464"/>
                      </a:lnTo>
                      <a:lnTo>
                        <a:pt x="178676" y="147"/>
                      </a:lnTo>
                      <a:lnTo>
                        <a:pt x="-236" y="147"/>
                      </a:lnTo>
                      <a:lnTo>
                        <a:pt x="-236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6" name="CustomShape 27">
                  <a:extLst>
                    <a:ext uri="{FF2B5EF4-FFF2-40B4-BE49-F238E27FC236}">
                      <a16:creationId xmlns:a16="http://schemas.microsoft.com/office/drawing/2014/main" id="{4967E8BD-6BAE-4E42-B742-444008220233}"/>
                    </a:ext>
                  </a:extLst>
                </p:cNvPr>
                <p:cNvSpPr/>
                <p:nvPr/>
              </p:nvSpPr>
              <p:spPr>
                <a:xfrm>
                  <a:off x="424800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36" y="186473"/>
                      </a:moveTo>
                      <a:lnTo>
                        <a:pt x="178676" y="186473"/>
                      </a:lnTo>
                      <a:lnTo>
                        <a:pt x="178676" y="156"/>
                      </a:lnTo>
                      <a:lnTo>
                        <a:pt x="-236" y="156"/>
                      </a:lnTo>
                      <a:lnTo>
                        <a:pt x="-236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7" name="CustomShape 28">
                  <a:extLst>
                    <a:ext uri="{FF2B5EF4-FFF2-40B4-BE49-F238E27FC236}">
                      <a16:creationId xmlns:a16="http://schemas.microsoft.com/office/drawing/2014/main" id="{3B4BD91E-A992-4D59-960E-6DAB5D60C20F}"/>
                    </a:ext>
                  </a:extLst>
                </p:cNvPr>
                <p:cNvSpPr/>
                <p:nvPr/>
              </p:nvSpPr>
              <p:spPr>
                <a:xfrm>
                  <a:off x="439884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44" y="186455"/>
                      </a:moveTo>
                      <a:lnTo>
                        <a:pt x="178669" y="186455"/>
                      </a:lnTo>
                      <a:lnTo>
                        <a:pt x="178669" y="138"/>
                      </a:lnTo>
                      <a:lnTo>
                        <a:pt x="-244" y="138"/>
                      </a:lnTo>
                      <a:lnTo>
                        <a:pt x="-244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8" name="CustomShape 29">
                  <a:extLst>
                    <a:ext uri="{FF2B5EF4-FFF2-40B4-BE49-F238E27FC236}">
                      <a16:creationId xmlns:a16="http://schemas.microsoft.com/office/drawing/2014/main" id="{D8B1609C-F8B6-4E17-BD53-26A0FFDBBDED}"/>
                    </a:ext>
                  </a:extLst>
                </p:cNvPr>
                <p:cNvSpPr/>
                <p:nvPr/>
              </p:nvSpPr>
              <p:spPr>
                <a:xfrm>
                  <a:off x="439884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44" y="186464"/>
                      </a:moveTo>
                      <a:lnTo>
                        <a:pt x="178669" y="186464"/>
                      </a:lnTo>
                      <a:lnTo>
                        <a:pt x="178669" y="147"/>
                      </a:lnTo>
                      <a:lnTo>
                        <a:pt x="-244" y="147"/>
                      </a:lnTo>
                      <a:lnTo>
                        <a:pt x="-244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09" name="CustomShape 30">
                  <a:extLst>
                    <a:ext uri="{FF2B5EF4-FFF2-40B4-BE49-F238E27FC236}">
                      <a16:creationId xmlns:a16="http://schemas.microsoft.com/office/drawing/2014/main" id="{9AE1780D-08B5-4128-986A-02F13CB1D4FB}"/>
                    </a:ext>
                  </a:extLst>
                </p:cNvPr>
                <p:cNvSpPr/>
                <p:nvPr/>
              </p:nvSpPr>
              <p:spPr>
                <a:xfrm>
                  <a:off x="439884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70" h="186689">
                      <a:moveTo>
                        <a:pt x="-244" y="186473"/>
                      </a:moveTo>
                      <a:lnTo>
                        <a:pt x="178669" y="186473"/>
                      </a:lnTo>
                      <a:lnTo>
                        <a:pt x="178669" y="156"/>
                      </a:lnTo>
                      <a:lnTo>
                        <a:pt x="-244" y="156"/>
                      </a:lnTo>
                      <a:lnTo>
                        <a:pt x="-244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0" name="CustomShape 31">
                  <a:extLst>
                    <a:ext uri="{FF2B5EF4-FFF2-40B4-BE49-F238E27FC236}">
                      <a16:creationId xmlns:a16="http://schemas.microsoft.com/office/drawing/2014/main" id="{DC768BEE-DD2F-402F-AEAC-33E7A7B7E427}"/>
                    </a:ext>
                  </a:extLst>
                </p:cNvPr>
                <p:cNvSpPr/>
                <p:nvPr/>
              </p:nvSpPr>
              <p:spPr>
                <a:xfrm>
                  <a:off x="4605120" y="2202840"/>
                  <a:ext cx="609120" cy="1229040"/>
                </a:xfrm>
                <a:custGeom>
                  <a:avLst/>
                  <a:gdLst>
                    <a:gd name="textAreaLeft" fmla="*/ 0 w 609120"/>
                    <a:gd name="textAreaRight" fmla="*/ 609480 w 609120"/>
                    <a:gd name="textAreaTop" fmla="*/ 0 h 1229040"/>
                    <a:gd name="textAreaBottom" fmla="*/ 1229400 h 1229040"/>
                  </a:gdLst>
                  <a:ahLst/>
                  <a:cxnLst/>
                  <a:rect l="textAreaLeft" t="textAreaTop" r="textAreaRight" b="textAreaBottom"/>
                  <a:pathLst>
                    <a:path w="1216025" h="2450465">
                      <a:moveTo>
                        <a:pt x="1215739" y="183"/>
                      </a:moveTo>
                      <a:lnTo>
                        <a:pt x="-254" y="439719"/>
                      </a:lnTo>
                      <a:lnTo>
                        <a:pt x="-254" y="2450459"/>
                      </a:lnTo>
                      <a:lnTo>
                        <a:pt x="1215739" y="2450459"/>
                      </a:lnTo>
                      <a:lnTo>
                        <a:pt x="1215739" y="18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1" name="CustomShape 32">
                  <a:extLst>
                    <a:ext uri="{FF2B5EF4-FFF2-40B4-BE49-F238E27FC236}">
                      <a16:creationId xmlns:a16="http://schemas.microsoft.com/office/drawing/2014/main" id="{4631AE9B-3CA5-4866-8C43-AF6E3A66E859}"/>
                    </a:ext>
                  </a:extLst>
                </p:cNvPr>
                <p:cNvSpPr/>
                <p:nvPr/>
              </p:nvSpPr>
              <p:spPr>
                <a:xfrm>
                  <a:off x="4813200" y="3233160"/>
                  <a:ext cx="178920" cy="199080"/>
                </a:xfrm>
                <a:custGeom>
                  <a:avLst/>
                  <a:gdLst>
                    <a:gd name="textAreaLeft" fmla="*/ 0 w 178920"/>
                    <a:gd name="textAreaRight" fmla="*/ 179280 w 178920"/>
                    <a:gd name="textAreaTop" fmla="*/ 0 h 199080"/>
                    <a:gd name="textAreaBottom" fmla="*/ 199440 h 199080"/>
                  </a:gdLst>
                  <a:ahLst/>
                  <a:cxnLst/>
                  <a:rect l="textAreaLeft" t="textAreaTop" r="textAreaRight" b="textAreaBottom"/>
                  <a:pathLst>
                    <a:path w="359409" h="399415">
                      <a:moveTo>
                        <a:pt x="-264" y="398977"/>
                      </a:moveTo>
                      <a:lnTo>
                        <a:pt x="358805" y="398977"/>
                      </a:lnTo>
                      <a:lnTo>
                        <a:pt x="358805" y="131"/>
                      </a:lnTo>
                      <a:lnTo>
                        <a:pt x="-264" y="131"/>
                      </a:lnTo>
                      <a:lnTo>
                        <a:pt x="-264" y="398977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2" name="CustomShape 33">
                  <a:extLst>
                    <a:ext uri="{FF2B5EF4-FFF2-40B4-BE49-F238E27FC236}">
                      <a16:creationId xmlns:a16="http://schemas.microsoft.com/office/drawing/2014/main" id="{F1B0E977-88A6-431B-9399-08092F63151B}"/>
                    </a:ext>
                  </a:extLst>
                </p:cNvPr>
                <p:cNvSpPr/>
                <p:nvPr/>
              </p:nvSpPr>
              <p:spPr>
                <a:xfrm>
                  <a:off x="4107960" y="2594160"/>
                  <a:ext cx="382320" cy="51480"/>
                </a:xfrm>
                <a:custGeom>
                  <a:avLst/>
                  <a:gdLst>
                    <a:gd name="textAreaLeft" fmla="*/ 0 w 382320"/>
                    <a:gd name="textAreaRight" fmla="*/ 382680 w 382320"/>
                    <a:gd name="textAreaTop" fmla="*/ 0 h 51480"/>
                    <a:gd name="textAreaBottom" fmla="*/ 51840 h 51480"/>
                  </a:gdLst>
                  <a:ahLst/>
                  <a:cxnLst/>
                  <a:rect l="textAreaLeft" t="textAreaTop" r="textAreaRight" b="textAreaBottom"/>
                  <a:pathLst>
                    <a:path w="764540" h="105410">
                      <a:moveTo>
                        <a:pt x="-229" y="105217"/>
                      </a:moveTo>
                      <a:lnTo>
                        <a:pt x="764075" y="105217"/>
                      </a:lnTo>
                      <a:lnTo>
                        <a:pt x="764075" y="163"/>
                      </a:lnTo>
                      <a:lnTo>
                        <a:pt x="-229" y="163"/>
                      </a:lnTo>
                      <a:lnTo>
                        <a:pt x="-229" y="105217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6840" rIns="90000" bIns="684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3" name="CustomShape 34">
                  <a:extLst>
                    <a:ext uri="{FF2B5EF4-FFF2-40B4-BE49-F238E27FC236}">
                      <a16:creationId xmlns:a16="http://schemas.microsoft.com/office/drawing/2014/main" id="{CAB05406-7FEC-4664-83DE-25E14BCF9C6C}"/>
                    </a:ext>
                  </a:extLst>
                </p:cNvPr>
                <p:cNvSpPr/>
                <p:nvPr/>
              </p:nvSpPr>
              <p:spPr>
                <a:xfrm>
                  <a:off x="4718520" y="297648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60" y="229119"/>
                      </a:moveTo>
                      <a:lnTo>
                        <a:pt x="259727" y="229119"/>
                      </a:lnTo>
                      <a:lnTo>
                        <a:pt x="259727" y="144"/>
                      </a:lnTo>
                      <a:lnTo>
                        <a:pt x="-260" y="144"/>
                      </a:lnTo>
                      <a:lnTo>
                        <a:pt x="-260" y="229119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4" name="CustomShape 35">
                  <a:extLst>
                    <a:ext uri="{FF2B5EF4-FFF2-40B4-BE49-F238E27FC236}">
                      <a16:creationId xmlns:a16="http://schemas.microsoft.com/office/drawing/2014/main" id="{01F78BA0-231A-4FE2-B566-F6B582C795B5}"/>
                    </a:ext>
                  </a:extLst>
                </p:cNvPr>
                <p:cNvSpPr/>
                <p:nvPr/>
              </p:nvSpPr>
              <p:spPr>
                <a:xfrm>
                  <a:off x="4718520" y="275652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60" y="229143"/>
                      </a:moveTo>
                      <a:lnTo>
                        <a:pt x="259727" y="229143"/>
                      </a:lnTo>
                      <a:lnTo>
                        <a:pt x="259727" y="155"/>
                      </a:lnTo>
                      <a:lnTo>
                        <a:pt x="-260" y="155"/>
                      </a:lnTo>
                      <a:lnTo>
                        <a:pt x="-260" y="229143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5" name="CustomShape 36">
                  <a:extLst>
                    <a:ext uri="{FF2B5EF4-FFF2-40B4-BE49-F238E27FC236}">
                      <a16:creationId xmlns:a16="http://schemas.microsoft.com/office/drawing/2014/main" id="{AFBE4652-79FD-4B31-A3DF-192E485DEC2C}"/>
                    </a:ext>
                  </a:extLst>
                </p:cNvPr>
                <p:cNvSpPr/>
                <p:nvPr/>
              </p:nvSpPr>
              <p:spPr>
                <a:xfrm>
                  <a:off x="4718520" y="253656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60" y="229154"/>
                      </a:moveTo>
                      <a:lnTo>
                        <a:pt x="259727" y="229154"/>
                      </a:lnTo>
                      <a:lnTo>
                        <a:pt x="259727" y="166"/>
                      </a:lnTo>
                      <a:lnTo>
                        <a:pt x="-260" y="166"/>
                      </a:lnTo>
                      <a:lnTo>
                        <a:pt x="-260" y="229154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6" name="CustomShape 37">
                  <a:extLst>
                    <a:ext uri="{FF2B5EF4-FFF2-40B4-BE49-F238E27FC236}">
                      <a16:creationId xmlns:a16="http://schemas.microsoft.com/office/drawing/2014/main" id="{BFB4B84D-F7E4-4B54-BE0C-30963BD72033}"/>
                    </a:ext>
                  </a:extLst>
                </p:cNvPr>
                <p:cNvSpPr/>
                <p:nvPr/>
              </p:nvSpPr>
              <p:spPr>
                <a:xfrm>
                  <a:off x="4971960" y="297648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72" y="229119"/>
                      </a:moveTo>
                      <a:lnTo>
                        <a:pt x="259714" y="229119"/>
                      </a:lnTo>
                      <a:lnTo>
                        <a:pt x="259714" y="144"/>
                      </a:lnTo>
                      <a:lnTo>
                        <a:pt x="-272" y="144"/>
                      </a:lnTo>
                      <a:lnTo>
                        <a:pt x="-272" y="229119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7" name="CustomShape 38">
                  <a:extLst>
                    <a:ext uri="{FF2B5EF4-FFF2-40B4-BE49-F238E27FC236}">
                      <a16:creationId xmlns:a16="http://schemas.microsoft.com/office/drawing/2014/main" id="{88BDBBC6-A727-492F-A1C8-69D309C497EB}"/>
                    </a:ext>
                  </a:extLst>
                </p:cNvPr>
                <p:cNvSpPr/>
                <p:nvPr/>
              </p:nvSpPr>
              <p:spPr>
                <a:xfrm>
                  <a:off x="4971960" y="275652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72" y="229143"/>
                      </a:moveTo>
                      <a:lnTo>
                        <a:pt x="259714" y="229143"/>
                      </a:lnTo>
                      <a:lnTo>
                        <a:pt x="259714" y="155"/>
                      </a:lnTo>
                      <a:lnTo>
                        <a:pt x="-272" y="155"/>
                      </a:lnTo>
                      <a:lnTo>
                        <a:pt x="-272" y="229143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18" name="CustomShape 39">
                  <a:extLst>
                    <a:ext uri="{FF2B5EF4-FFF2-40B4-BE49-F238E27FC236}">
                      <a16:creationId xmlns:a16="http://schemas.microsoft.com/office/drawing/2014/main" id="{BD428D5D-5623-454E-8ADD-3983E0B1730C}"/>
                    </a:ext>
                  </a:extLst>
                </p:cNvPr>
                <p:cNvSpPr/>
                <p:nvPr/>
              </p:nvSpPr>
              <p:spPr>
                <a:xfrm>
                  <a:off x="4971960" y="2536560"/>
                  <a:ext cx="129240" cy="113760"/>
                </a:xfrm>
                <a:custGeom>
                  <a:avLst/>
                  <a:gdLst>
                    <a:gd name="textAreaLeft" fmla="*/ 0 w 129240"/>
                    <a:gd name="textAreaRight" fmla="*/ 129600 w 12924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60350" h="229235">
                      <a:moveTo>
                        <a:pt x="-272" y="229154"/>
                      </a:moveTo>
                      <a:lnTo>
                        <a:pt x="259714" y="229154"/>
                      </a:lnTo>
                      <a:lnTo>
                        <a:pt x="259714" y="166"/>
                      </a:lnTo>
                      <a:lnTo>
                        <a:pt x="-272" y="166"/>
                      </a:lnTo>
                      <a:lnTo>
                        <a:pt x="-272" y="229154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64" name="Group 40">
                <a:extLst>
                  <a:ext uri="{FF2B5EF4-FFF2-40B4-BE49-F238E27FC236}">
                    <a16:creationId xmlns:a16="http://schemas.microsoft.com/office/drawing/2014/main" id="{FBB42E5B-8740-4937-85B9-951A5052630F}"/>
                  </a:ext>
                </a:extLst>
              </p:cNvPr>
              <p:cNvGrpSpPr/>
              <p:nvPr/>
            </p:nvGrpSpPr>
            <p:grpSpPr>
              <a:xfrm>
                <a:off x="6155640" y="1875600"/>
                <a:ext cx="2777760" cy="1982880"/>
                <a:chOff x="6155640" y="1875600"/>
                <a:chExt cx="2777760" cy="1982880"/>
              </a:xfrm>
            </p:grpSpPr>
            <p:sp>
              <p:nvSpPr>
                <p:cNvPr id="165" name="CustomShape 41">
                  <a:extLst>
                    <a:ext uri="{FF2B5EF4-FFF2-40B4-BE49-F238E27FC236}">
                      <a16:creationId xmlns:a16="http://schemas.microsoft.com/office/drawing/2014/main" id="{9AD45F6B-41F6-42BE-8C55-A5E396DE2705}"/>
                    </a:ext>
                  </a:extLst>
                </p:cNvPr>
                <p:cNvSpPr/>
                <p:nvPr/>
              </p:nvSpPr>
              <p:spPr>
                <a:xfrm>
                  <a:off x="6155640" y="1875600"/>
                  <a:ext cx="2777760" cy="1982880"/>
                </a:xfrm>
                <a:custGeom>
                  <a:avLst/>
                  <a:gdLst>
                    <a:gd name="textAreaLeft" fmla="*/ 0 w 2777760"/>
                    <a:gd name="textAreaRight" fmla="*/ 2778120 w 2777760"/>
                    <a:gd name="textAreaTop" fmla="*/ 0 h 1982880"/>
                    <a:gd name="textAreaBottom" fmla="*/ 1983240 h 1982880"/>
                  </a:gdLst>
                  <a:ahLst/>
                  <a:cxnLst/>
                  <a:rect l="textAreaLeft" t="textAreaTop" r="textAreaRight" b="textAreaBottom"/>
                  <a:pathLst>
                    <a:path w="5535294" h="3951604">
                      <a:moveTo>
                        <a:pt x="-332" y="3951196"/>
                      </a:moveTo>
                      <a:lnTo>
                        <a:pt x="5534314" y="3951196"/>
                      </a:lnTo>
                      <a:lnTo>
                        <a:pt x="5534314" y="199"/>
                      </a:lnTo>
                      <a:lnTo>
                        <a:pt x="-332" y="199"/>
                      </a:lnTo>
                      <a:lnTo>
                        <a:pt x="-332" y="3951196"/>
                      </a:lnTo>
                      <a:close/>
                    </a:path>
                  </a:pathLst>
                </a:custGeom>
                <a:solidFill>
                  <a:srgbClr val="73C3A0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6" name="CustomShape 42">
                  <a:extLst>
                    <a:ext uri="{FF2B5EF4-FFF2-40B4-BE49-F238E27FC236}">
                      <a16:creationId xmlns:a16="http://schemas.microsoft.com/office/drawing/2014/main" id="{0E9B0AE2-E72C-4EDB-A405-591FA9B3156F}"/>
                    </a:ext>
                  </a:extLst>
                </p:cNvPr>
                <p:cNvSpPr/>
                <p:nvPr/>
              </p:nvSpPr>
              <p:spPr>
                <a:xfrm>
                  <a:off x="7184880" y="2646720"/>
                  <a:ext cx="609480" cy="785160"/>
                </a:xfrm>
                <a:custGeom>
                  <a:avLst/>
                  <a:gdLst>
                    <a:gd name="textAreaLeft" fmla="*/ 0 w 609480"/>
                    <a:gd name="textAreaRight" fmla="*/ 609840 w 609480"/>
                    <a:gd name="textAreaTop" fmla="*/ 0 h 785160"/>
                    <a:gd name="textAreaBottom" fmla="*/ 785520 h 785160"/>
                  </a:gdLst>
                  <a:ahLst/>
                  <a:cxnLst/>
                  <a:rect l="textAreaLeft" t="textAreaTop" r="textAreaRight" b="textAreaBottom"/>
                  <a:pathLst>
                    <a:path w="1216659" h="1566545">
                      <a:moveTo>
                        <a:pt x="-384" y="1566539"/>
                      </a:moveTo>
                      <a:lnTo>
                        <a:pt x="1215622" y="1566539"/>
                      </a:lnTo>
                      <a:lnTo>
                        <a:pt x="1215622" y="160"/>
                      </a:lnTo>
                      <a:lnTo>
                        <a:pt x="-384" y="160"/>
                      </a:lnTo>
                      <a:lnTo>
                        <a:pt x="-384" y="1566539"/>
                      </a:lnTo>
                      <a:close/>
                    </a:path>
                  </a:pathLst>
                </a:custGeom>
                <a:solidFill>
                  <a:srgbClr val="F1F1F1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7" name="CustomShape 43">
                  <a:extLst>
                    <a:ext uri="{FF2B5EF4-FFF2-40B4-BE49-F238E27FC236}">
                      <a16:creationId xmlns:a16="http://schemas.microsoft.com/office/drawing/2014/main" id="{E16D12D2-0022-4226-BF25-FF5B712032C0}"/>
                    </a:ext>
                  </a:extLst>
                </p:cNvPr>
                <p:cNvSpPr/>
                <p:nvPr/>
              </p:nvSpPr>
              <p:spPr>
                <a:xfrm>
                  <a:off x="7392960" y="3277440"/>
                  <a:ext cx="179640" cy="154800"/>
                </a:xfrm>
                <a:custGeom>
                  <a:avLst/>
                  <a:gdLst>
                    <a:gd name="textAreaLeft" fmla="*/ 0 w 179640"/>
                    <a:gd name="textAreaRight" fmla="*/ 180000 w 179640"/>
                    <a:gd name="textAreaTop" fmla="*/ 0 h 154800"/>
                    <a:gd name="textAreaBottom" fmla="*/ 155160 h 154800"/>
                  </a:gdLst>
                  <a:ahLst/>
                  <a:cxnLst/>
                  <a:rect l="textAreaLeft" t="textAreaTop" r="textAreaRight" b="textAreaBottom"/>
                  <a:pathLst>
                    <a:path w="360680" h="311150">
                      <a:moveTo>
                        <a:pt x="-394" y="310674"/>
                      </a:moveTo>
                      <a:lnTo>
                        <a:pt x="360199" y="310674"/>
                      </a:lnTo>
                      <a:lnTo>
                        <a:pt x="360199" y="129"/>
                      </a:lnTo>
                      <a:lnTo>
                        <a:pt x="-394" y="129"/>
                      </a:lnTo>
                      <a:lnTo>
                        <a:pt x="-394" y="310674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8" name="CustomShape 44">
                  <a:extLst>
                    <a:ext uri="{FF2B5EF4-FFF2-40B4-BE49-F238E27FC236}">
                      <a16:creationId xmlns:a16="http://schemas.microsoft.com/office/drawing/2014/main" id="{E74395E7-EC65-4C3D-B155-6DDFC03E2D7C}"/>
                    </a:ext>
                  </a:extLst>
                </p:cNvPr>
                <p:cNvSpPr/>
                <p:nvPr/>
              </p:nvSpPr>
              <p:spPr>
                <a:xfrm>
                  <a:off x="729036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89" y="186455"/>
                      </a:moveTo>
                      <a:lnTo>
                        <a:pt x="178523" y="186455"/>
                      </a:lnTo>
                      <a:lnTo>
                        <a:pt x="178523" y="138"/>
                      </a:lnTo>
                      <a:lnTo>
                        <a:pt x="-389" y="138"/>
                      </a:lnTo>
                      <a:lnTo>
                        <a:pt x="-389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69" name="CustomShape 45">
                  <a:extLst>
                    <a:ext uri="{FF2B5EF4-FFF2-40B4-BE49-F238E27FC236}">
                      <a16:creationId xmlns:a16="http://schemas.microsoft.com/office/drawing/2014/main" id="{7950D0F3-DA25-4B12-BCC6-BFD535B2AE0B}"/>
                    </a:ext>
                  </a:extLst>
                </p:cNvPr>
                <p:cNvSpPr/>
                <p:nvPr/>
              </p:nvSpPr>
              <p:spPr>
                <a:xfrm>
                  <a:off x="729036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89" y="186464"/>
                      </a:moveTo>
                      <a:lnTo>
                        <a:pt x="178523" y="186464"/>
                      </a:lnTo>
                      <a:lnTo>
                        <a:pt x="178523" y="147"/>
                      </a:lnTo>
                      <a:lnTo>
                        <a:pt x="-389" y="147"/>
                      </a:lnTo>
                      <a:lnTo>
                        <a:pt x="-389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0" name="CustomShape 46">
                  <a:extLst>
                    <a:ext uri="{FF2B5EF4-FFF2-40B4-BE49-F238E27FC236}">
                      <a16:creationId xmlns:a16="http://schemas.microsoft.com/office/drawing/2014/main" id="{B4168D33-6227-4E5A-97F1-A695308912DA}"/>
                    </a:ext>
                  </a:extLst>
                </p:cNvPr>
                <p:cNvSpPr/>
                <p:nvPr/>
              </p:nvSpPr>
              <p:spPr>
                <a:xfrm>
                  <a:off x="729036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89" y="186473"/>
                      </a:moveTo>
                      <a:lnTo>
                        <a:pt x="178523" y="186473"/>
                      </a:lnTo>
                      <a:lnTo>
                        <a:pt x="178523" y="156"/>
                      </a:lnTo>
                      <a:lnTo>
                        <a:pt x="-389" y="156"/>
                      </a:lnTo>
                      <a:lnTo>
                        <a:pt x="-389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1" name="CustomShape 47">
                  <a:extLst>
                    <a:ext uri="{FF2B5EF4-FFF2-40B4-BE49-F238E27FC236}">
                      <a16:creationId xmlns:a16="http://schemas.microsoft.com/office/drawing/2014/main" id="{5C1F5AB3-26D8-4C2F-B324-217BA68125A3}"/>
                    </a:ext>
                  </a:extLst>
                </p:cNvPr>
                <p:cNvSpPr/>
                <p:nvPr/>
              </p:nvSpPr>
              <p:spPr>
                <a:xfrm>
                  <a:off x="743832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97" y="186455"/>
                      </a:moveTo>
                      <a:lnTo>
                        <a:pt x="178516" y="186455"/>
                      </a:lnTo>
                      <a:lnTo>
                        <a:pt x="178516" y="138"/>
                      </a:lnTo>
                      <a:lnTo>
                        <a:pt x="-397" y="138"/>
                      </a:lnTo>
                      <a:lnTo>
                        <a:pt x="-397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2" name="CustomShape 48">
                  <a:extLst>
                    <a:ext uri="{FF2B5EF4-FFF2-40B4-BE49-F238E27FC236}">
                      <a16:creationId xmlns:a16="http://schemas.microsoft.com/office/drawing/2014/main" id="{BBF8A617-F56F-41B0-A749-2D383F6114CF}"/>
                    </a:ext>
                  </a:extLst>
                </p:cNvPr>
                <p:cNvSpPr/>
                <p:nvPr/>
              </p:nvSpPr>
              <p:spPr>
                <a:xfrm>
                  <a:off x="743832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97" y="186464"/>
                      </a:moveTo>
                      <a:lnTo>
                        <a:pt x="178516" y="186464"/>
                      </a:lnTo>
                      <a:lnTo>
                        <a:pt x="178516" y="147"/>
                      </a:lnTo>
                      <a:lnTo>
                        <a:pt x="-397" y="147"/>
                      </a:lnTo>
                      <a:lnTo>
                        <a:pt x="-397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3" name="CustomShape 49">
                  <a:extLst>
                    <a:ext uri="{FF2B5EF4-FFF2-40B4-BE49-F238E27FC236}">
                      <a16:creationId xmlns:a16="http://schemas.microsoft.com/office/drawing/2014/main" id="{C803E812-07FB-44D9-BB76-FC2CD692ECB3}"/>
                    </a:ext>
                  </a:extLst>
                </p:cNvPr>
                <p:cNvSpPr/>
                <p:nvPr/>
              </p:nvSpPr>
              <p:spPr>
                <a:xfrm>
                  <a:off x="743832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397" y="186473"/>
                      </a:moveTo>
                      <a:lnTo>
                        <a:pt x="178516" y="186473"/>
                      </a:lnTo>
                      <a:lnTo>
                        <a:pt x="178516" y="156"/>
                      </a:lnTo>
                      <a:lnTo>
                        <a:pt x="-397" y="156"/>
                      </a:lnTo>
                      <a:lnTo>
                        <a:pt x="-397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4" name="CustomShape 50">
                  <a:extLst>
                    <a:ext uri="{FF2B5EF4-FFF2-40B4-BE49-F238E27FC236}">
                      <a16:creationId xmlns:a16="http://schemas.microsoft.com/office/drawing/2014/main" id="{5D01FC8F-F9E7-425A-A672-1AE7FFAE9353}"/>
                    </a:ext>
                  </a:extLst>
                </p:cNvPr>
                <p:cNvSpPr/>
                <p:nvPr/>
              </p:nvSpPr>
              <p:spPr>
                <a:xfrm>
                  <a:off x="7589160" y="309204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404" y="186455"/>
                      </a:moveTo>
                      <a:lnTo>
                        <a:pt x="178508" y="186455"/>
                      </a:lnTo>
                      <a:lnTo>
                        <a:pt x="178508" y="138"/>
                      </a:lnTo>
                      <a:lnTo>
                        <a:pt x="-404" y="138"/>
                      </a:lnTo>
                      <a:lnTo>
                        <a:pt x="-404" y="186455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5" name="CustomShape 51">
                  <a:extLst>
                    <a:ext uri="{FF2B5EF4-FFF2-40B4-BE49-F238E27FC236}">
                      <a16:creationId xmlns:a16="http://schemas.microsoft.com/office/drawing/2014/main" id="{4BD022E3-9F64-44BE-B2EF-FB9AD810589C}"/>
                    </a:ext>
                  </a:extLst>
                </p:cNvPr>
                <p:cNvSpPr/>
                <p:nvPr/>
              </p:nvSpPr>
              <p:spPr>
                <a:xfrm>
                  <a:off x="7589160" y="291312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404" y="186464"/>
                      </a:moveTo>
                      <a:lnTo>
                        <a:pt x="178508" y="186464"/>
                      </a:lnTo>
                      <a:lnTo>
                        <a:pt x="178508" y="147"/>
                      </a:lnTo>
                      <a:lnTo>
                        <a:pt x="-404" y="147"/>
                      </a:lnTo>
                      <a:lnTo>
                        <a:pt x="-404" y="186464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6" name="CustomShape 52">
                  <a:extLst>
                    <a:ext uri="{FF2B5EF4-FFF2-40B4-BE49-F238E27FC236}">
                      <a16:creationId xmlns:a16="http://schemas.microsoft.com/office/drawing/2014/main" id="{5D394C1F-AE4A-4FB5-BF81-7AA2F587A2AF}"/>
                    </a:ext>
                  </a:extLst>
                </p:cNvPr>
                <p:cNvSpPr/>
                <p:nvPr/>
              </p:nvSpPr>
              <p:spPr>
                <a:xfrm>
                  <a:off x="7589160" y="2734200"/>
                  <a:ext cx="88560" cy="92160"/>
                </a:xfrm>
                <a:custGeom>
                  <a:avLst/>
                  <a:gdLst>
                    <a:gd name="textAreaLeft" fmla="*/ 0 w 88560"/>
                    <a:gd name="textAreaRight" fmla="*/ 88920 w 88560"/>
                    <a:gd name="textAreaTop" fmla="*/ 0 h 92160"/>
                    <a:gd name="textAreaBottom" fmla="*/ 92520 h 92160"/>
                  </a:gdLst>
                  <a:ahLst/>
                  <a:cxnLst/>
                  <a:rect l="textAreaLeft" t="textAreaTop" r="textAreaRight" b="textAreaBottom"/>
                  <a:pathLst>
                    <a:path w="179069" h="186689">
                      <a:moveTo>
                        <a:pt x="-404" y="186473"/>
                      </a:moveTo>
                      <a:lnTo>
                        <a:pt x="178508" y="186473"/>
                      </a:lnTo>
                      <a:lnTo>
                        <a:pt x="178508" y="156"/>
                      </a:lnTo>
                      <a:lnTo>
                        <a:pt x="-404" y="156"/>
                      </a:lnTo>
                      <a:lnTo>
                        <a:pt x="-404" y="186473"/>
                      </a:lnTo>
                      <a:close/>
                    </a:path>
                  </a:pathLst>
                </a:custGeom>
                <a:solidFill>
                  <a:srgbClr val="6FBEE4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7" name="CustomShape 53">
                  <a:extLst>
                    <a:ext uri="{FF2B5EF4-FFF2-40B4-BE49-F238E27FC236}">
                      <a16:creationId xmlns:a16="http://schemas.microsoft.com/office/drawing/2014/main" id="{07365982-44EE-4169-9A9B-4C0028F611D3}"/>
                    </a:ext>
                  </a:extLst>
                </p:cNvPr>
                <p:cNvSpPr/>
                <p:nvPr/>
              </p:nvSpPr>
              <p:spPr>
                <a:xfrm>
                  <a:off x="7795440" y="2202840"/>
                  <a:ext cx="610200" cy="1229040"/>
                </a:xfrm>
                <a:custGeom>
                  <a:avLst/>
                  <a:gdLst>
                    <a:gd name="textAreaLeft" fmla="*/ 0 w 610200"/>
                    <a:gd name="textAreaRight" fmla="*/ 610560 w 610200"/>
                    <a:gd name="textAreaTop" fmla="*/ 0 h 1229040"/>
                    <a:gd name="textAreaBottom" fmla="*/ 1229400 h 1229040"/>
                  </a:gdLst>
                  <a:ahLst/>
                  <a:cxnLst/>
                  <a:rect l="textAreaLeft" t="textAreaTop" r="textAreaRight" b="textAreaBottom"/>
                  <a:pathLst>
                    <a:path w="1217930" h="2450465">
                      <a:moveTo>
                        <a:pt x="1217103" y="183"/>
                      </a:moveTo>
                      <a:lnTo>
                        <a:pt x="-415" y="439719"/>
                      </a:lnTo>
                      <a:lnTo>
                        <a:pt x="-415" y="2450459"/>
                      </a:lnTo>
                      <a:lnTo>
                        <a:pt x="1217103" y="2450459"/>
                      </a:lnTo>
                      <a:lnTo>
                        <a:pt x="1217103" y="18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8" name="CustomShape 54">
                  <a:extLst>
                    <a:ext uri="{FF2B5EF4-FFF2-40B4-BE49-F238E27FC236}">
                      <a16:creationId xmlns:a16="http://schemas.microsoft.com/office/drawing/2014/main" id="{15E8A58C-B7F8-427E-A5F9-041C15BC44FD}"/>
                    </a:ext>
                  </a:extLst>
                </p:cNvPr>
                <p:cNvSpPr/>
                <p:nvPr/>
              </p:nvSpPr>
              <p:spPr>
                <a:xfrm>
                  <a:off x="8003520" y="3233160"/>
                  <a:ext cx="179640" cy="199080"/>
                </a:xfrm>
                <a:custGeom>
                  <a:avLst/>
                  <a:gdLst>
                    <a:gd name="textAreaLeft" fmla="*/ 0 w 179640"/>
                    <a:gd name="textAreaRight" fmla="*/ 180000 w 179640"/>
                    <a:gd name="textAreaTop" fmla="*/ 0 h 199080"/>
                    <a:gd name="textAreaBottom" fmla="*/ 199440 h 199080"/>
                  </a:gdLst>
                  <a:ahLst/>
                  <a:cxnLst/>
                  <a:rect l="textAreaLeft" t="textAreaTop" r="textAreaRight" b="textAreaBottom"/>
                  <a:pathLst>
                    <a:path w="360680" h="399415">
                      <a:moveTo>
                        <a:pt x="-425" y="398977"/>
                      </a:moveTo>
                      <a:lnTo>
                        <a:pt x="360169" y="398977"/>
                      </a:lnTo>
                      <a:lnTo>
                        <a:pt x="360169" y="131"/>
                      </a:lnTo>
                      <a:lnTo>
                        <a:pt x="-425" y="131"/>
                      </a:lnTo>
                      <a:lnTo>
                        <a:pt x="-425" y="398977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79" name="CustomShape 55">
                  <a:extLst>
                    <a:ext uri="{FF2B5EF4-FFF2-40B4-BE49-F238E27FC236}">
                      <a16:creationId xmlns:a16="http://schemas.microsoft.com/office/drawing/2014/main" id="{B01BC8E0-FF4C-48AF-B314-A85CC87EBA2E}"/>
                    </a:ext>
                  </a:extLst>
                </p:cNvPr>
                <p:cNvSpPr/>
                <p:nvPr/>
              </p:nvSpPr>
              <p:spPr>
                <a:xfrm>
                  <a:off x="7909560" y="297648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20" y="229119"/>
                      </a:moveTo>
                      <a:lnTo>
                        <a:pt x="259224" y="229119"/>
                      </a:lnTo>
                      <a:lnTo>
                        <a:pt x="259224" y="144"/>
                      </a:lnTo>
                      <a:lnTo>
                        <a:pt x="-420" y="144"/>
                      </a:lnTo>
                      <a:lnTo>
                        <a:pt x="-420" y="229119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0" name="CustomShape 56">
                  <a:extLst>
                    <a:ext uri="{FF2B5EF4-FFF2-40B4-BE49-F238E27FC236}">
                      <a16:creationId xmlns:a16="http://schemas.microsoft.com/office/drawing/2014/main" id="{48CF5E6E-AF1A-4073-ADF5-272506F77DB4}"/>
                    </a:ext>
                  </a:extLst>
                </p:cNvPr>
                <p:cNvSpPr/>
                <p:nvPr/>
              </p:nvSpPr>
              <p:spPr>
                <a:xfrm>
                  <a:off x="7909560" y="275652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20" y="229143"/>
                      </a:moveTo>
                      <a:lnTo>
                        <a:pt x="259224" y="229143"/>
                      </a:lnTo>
                      <a:lnTo>
                        <a:pt x="259224" y="155"/>
                      </a:lnTo>
                      <a:lnTo>
                        <a:pt x="-420" y="155"/>
                      </a:lnTo>
                      <a:lnTo>
                        <a:pt x="-420" y="229143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1" name="CustomShape 57">
                  <a:extLst>
                    <a:ext uri="{FF2B5EF4-FFF2-40B4-BE49-F238E27FC236}">
                      <a16:creationId xmlns:a16="http://schemas.microsoft.com/office/drawing/2014/main" id="{3B43B1F0-BD41-45A2-9DA6-5F6EBA887BBD}"/>
                    </a:ext>
                  </a:extLst>
                </p:cNvPr>
                <p:cNvSpPr/>
                <p:nvPr/>
              </p:nvSpPr>
              <p:spPr>
                <a:xfrm>
                  <a:off x="7909560" y="253656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20" y="229154"/>
                      </a:moveTo>
                      <a:lnTo>
                        <a:pt x="259224" y="229154"/>
                      </a:lnTo>
                      <a:lnTo>
                        <a:pt x="259224" y="166"/>
                      </a:lnTo>
                      <a:lnTo>
                        <a:pt x="-420" y="166"/>
                      </a:lnTo>
                      <a:lnTo>
                        <a:pt x="-420" y="229154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2" name="CustomShape 58">
                  <a:extLst>
                    <a:ext uri="{FF2B5EF4-FFF2-40B4-BE49-F238E27FC236}">
                      <a16:creationId xmlns:a16="http://schemas.microsoft.com/office/drawing/2014/main" id="{54AF8D94-6B28-429F-ABD6-9B3659791D49}"/>
                    </a:ext>
                  </a:extLst>
                </p:cNvPr>
                <p:cNvSpPr/>
                <p:nvPr/>
              </p:nvSpPr>
              <p:spPr>
                <a:xfrm>
                  <a:off x="8162280" y="297648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33" y="229119"/>
                      </a:moveTo>
                      <a:lnTo>
                        <a:pt x="259211" y="229119"/>
                      </a:lnTo>
                      <a:lnTo>
                        <a:pt x="259211" y="144"/>
                      </a:lnTo>
                      <a:lnTo>
                        <a:pt x="-433" y="144"/>
                      </a:lnTo>
                      <a:lnTo>
                        <a:pt x="-433" y="229119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3" name="CustomShape 59">
                  <a:extLst>
                    <a:ext uri="{FF2B5EF4-FFF2-40B4-BE49-F238E27FC236}">
                      <a16:creationId xmlns:a16="http://schemas.microsoft.com/office/drawing/2014/main" id="{C5068349-5C25-4013-8054-F90805365064}"/>
                    </a:ext>
                  </a:extLst>
                </p:cNvPr>
                <p:cNvSpPr/>
                <p:nvPr/>
              </p:nvSpPr>
              <p:spPr>
                <a:xfrm>
                  <a:off x="8162280" y="275652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33" y="229143"/>
                      </a:moveTo>
                      <a:lnTo>
                        <a:pt x="259211" y="229143"/>
                      </a:lnTo>
                      <a:lnTo>
                        <a:pt x="259211" y="155"/>
                      </a:lnTo>
                      <a:lnTo>
                        <a:pt x="-433" y="155"/>
                      </a:lnTo>
                      <a:lnTo>
                        <a:pt x="-433" y="229143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" name="CustomShape 60">
                  <a:extLst>
                    <a:ext uri="{FF2B5EF4-FFF2-40B4-BE49-F238E27FC236}">
                      <a16:creationId xmlns:a16="http://schemas.microsoft.com/office/drawing/2014/main" id="{BBA75D5B-126C-49B7-B3A0-2527767AE42E}"/>
                    </a:ext>
                  </a:extLst>
                </p:cNvPr>
                <p:cNvSpPr/>
                <p:nvPr/>
              </p:nvSpPr>
              <p:spPr>
                <a:xfrm>
                  <a:off x="8162280" y="2536560"/>
                  <a:ext cx="128880" cy="113760"/>
                </a:xfrm>
                <a:custGeom>
                  <a:avLst/>
                  <a:gdLst>
                    <a:gd name="textAreaLeft" fmla="*/ 0 w 128880"/>
                    <a:gd name="textAreaRight" fmla="*/ 129240 w 128880"/>
                    <a:gd name="textAreaTop" fmla="*/ 0 h 113760"/>
                    <a:gd name="textAreaBottom" fmla="*/ 114120 h 113760"/>
                  </a:gdLst>
                  <a:ahLst/>
                  <a:cxnLst/>
                  <a:rect l="textAreaLeft" t="textAreaTop" r="textAreaRight" b="textAreaBottom"/>
                  <a:pathLst>
                    <a:path w="259715" h="229235">
                      <a:moveTo>
                        <a:pt x="-433" y="229154"/>
                      </a:moveTo>
                      <a:lnTo>
                        <a:pt x="259211" y="229154"/>
                      </a:lnTo>
                      <a:lnTo>
                        <a:pt x="259211" y="166"/>
                      </a:lnTo>
                      <a:lnTo>
                        <a:pt x="-433" y="166"/>
                      </a:lnTo>
                      <a:lnTo>
                        <a:pt x="-433" y="229154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" name="CustomShape 61">
                  <a:extLst>
                    <a:ext uri="{FF2B5EF4-FFF2-40B4-BE49-F238E27FC236}">
                      <a16:creationId xmlns:a16="http://schemas.microsoft.com/office/drawing/2014/main" id="{7F6231C5-7DD9-4905-912C-6CB9E58A97E3}"/>
                    </a:ext>
                  </a:extLst>
                </p:cNvPr>
                <p:cNvSpPr/>
                <p:nvPr/>
              </p:nvSpPr>
              <p:spPr>
                <a:xfrm>
                  <a:off x="6609240" y="2306520"/>
                  <a:ext cx="400320" cy="1125360"/>
                </a:xfrm>
                <a:custGeom>
                  <a:avLst/>
                  <a:gdLst>
                    <a:gd name="textAreaLeft" fmla="*/ 0 w 400320"/>
                    <a:gd name="textAreaRight" fmla="*/ 400680 w 400320"/>
                    <a:gd name="textAreaTop" fmla="*/ 0 h 1125360"/>
                    <a:gd name="textAreaBottom" fmla="*/ 1125720 h 1125360"/>
                  </a:gdLst>
                  <a:ahLst/>
                  <a:cxnLst/>
                  <a:rect l="textAreaLeft" t="textAreaTop" r="textAreaRight" b="textAreaBottom"/>
                  <a:pathLst>
                    <a:path w="800100" h="2244090">
                      <a:moveTo>
                        <a:pt x="799470" y="178"/>
                      </a:moveTo>
                      <a:lnTo>
                        <a:pt x="-355" y="178"/>
                      </a:lnTo>
                      <a:lnTo>
                        <a:pt x="-355" y="2243703"/>
                      </a:lnTo>
                      <a:lnTo>
                        <a:pt x="799470" y="2243703"/>
                      </a:lnTo>
                      <a:lnTo>
                        <a:pt x="799470" y="178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" name="CustomShape 62">
                  <a:extLst>
                    <a:ext uri="{FF2B5EF4-FFF2-40B4-BE49-F238E27FC236}">
                      <a16:creationId xmlns:a16="http://schemas.microsoft.com/office/drawing/2014/main" id="{B5E57C04-F902-423F-8FD3-713FBC1D0908}"/>
                    </a:ext>
                  </a:extLst>
                </p:cNvPr>
                <p:cNvSpPr/>
                <p:nvPr/>
              </p:nvSpPr>
              <p:spPr>
                <a:xfrm>
                  <a:off x="6672600" y="2243520"/>
                  <a:ext cx="262440" cy="61560"/>
                </a:xfrm>
                <a:custGeom>
                  <a:avLst/>
                  <a:gdLst>
                    <a:gd name="textAreaLeft" fmla="*/ 0 w 262440"/>
                    <a:gd name="textAreaRight" fmla="*/ 262800 w 262440"/>
                    <a:gd name="textAreaTop" fmla="*/ 0 h 61560"/>
                    <a:gd name="textAreaBottom" fmla="*/ 61920 h 61560"/>
                  </a:gdLst>
                  <a:ahLst/>
                  <a:cxnLst/>
                  <a:rect l="textAreaLeft" t="textAreaTop" r="textAreaRight" b="textAreaBottom"/>
                  <a:pathLst>
                    <a:path w="525780" h="125729">
                      <a:moveTo>
                        <a:pt x="525281" y="181"/>
                      </a:moveTo>
                      <a:lnTo>
                        <a:pt x="-358" y="181"/>
                      </a:lnTo>
                      <a:lnTo>
                        <a:pt x="-358" y="125908"/>
                      </a:lnTo>
                      <a:lnTo>
                        <a:pt x="525281" y="125908"/>
                      </a:lnTo>
                      <a:lnTo>
                        <a:pt x="525281" y="181"/>
                      </a:lnTo>
                      <a:close/>
                    </a:path>
                  </a:pathLst>
                </a:custGeom>
                <a:solidFill>
                  <a:srgbClr val="45586B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16920" rIns="90000" bIns="1692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7" name="CustomShape 63">
                  <a:extLst>
                    <a:ext uri="{FF2B5EF4-FFF2-40B4-BE49-F238E27FC236}">
                      <a16:creationId xmlns:a16="http://schemas.microsoft.com/office/drawing/2014/main" id="{CDAF2158-3324-4E13-AF27-22FBE44CA5CB}"/>
                    </a:ext>
                  </a:extLst>
                </p:cNvPr>
                <p:cNvSpPr/>
                <p:nvPr/>
              </p:nvSpPr>
              <p:spPr>
                <a:xfrm>
                  <a:off x="6672960" y="324684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8" name="CustomShape 64">
                  <a:extLst>
                    <a:ext uri="{FF2B5EF4-FFF2-40B4-BE49-F238E27FC236}">
                      <a16:creationId xmlns:a16="http://schemas.microsoft.com/office/drawing/2014/main" id="{07C599D2-96DF-4483-8373-514C9B65C786}"/>
                    </a:ext>
                  </a:extLst>
                </p:cNvPr>
                <p:cNvSpPr/>
                <p:nvPr/>
              </p:nvSpPr>
              <p:spPr>
                <a:xfrm>
                  <a:off x="6672960" y="315396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9" name="CustomShape 65">
                  <a:extLst>
                    <a:ext uri="{FF2B5EF4-FFF2-40B4-BE49-F238E27FC236}">
                      <a16:creationId xmlns:a16="http://schemas.microsoft.com/office/drawing/2014/main" id="{66CA406A-E097-4D3B-8E56-013235D0ABE1}"/>
                    </a:ext>
                  </a:extLst>
                </p:cNvPr>
                <p:cNvSpPr/>
                <p:nvPr/>
              </p:nvSpPr>
              <p:spPr>
                <a:xfrm>
                  <a:off x="6672960" y="306180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0" name="CustomShape 66">
                  <a:extLst>
                    <a:ext uri="{FF2B5EF4-FFF2-40B4-BE49-F238E27FC236}">
                      <a16:creationId xmlns:a16="http://schemas.microsoft.com/office/drawing/2014/main" id="{2AC3C4AF-6DDD-491A-B051-BA2EF13B06CD}"/>
                    </a:ext>
                  </a:extLst>
                </p:cNvPr>
                <p:cNvSpPr/>
                <p:nvPr/>
              </p:nvSpPr>
              <p:spPr>
                <a:xfrm>
                  <a:off x="6672960" y="296928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1" name="CustomShape 67">
                  <a:extLst>
                    <a:ext uri="{FF2B5EF4-FFF2-40B4-BE49-F238E27FC236}">
                      <a16:creationId xmlns:a16="http://schemas.microsoft.com/office/drawing/2014/main" id="{50F0D26F-97D8-4C2B-BBF2-1AD2EC9FA6AE}"/>
                    </a:ext>
                  </a:extLst>
                </p:cNvPr>
                <p:cNvSpPr/>
                <p:nvPr/>
              </p:nvSpPr>
              <p:spPr>
                <a:xfrm>
                  <a:off x="6672960" y="287676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2" name="CustomShape 68">
                  <a:extLst>
                    <a:ext uri="{FF2B5EF4-FFF2-40B4-BE49-F238E27FC236}">
                      <a16:creationId xmlns:a16="http://schemas.microsoft.com/office/drawing/2014/main" id="{BABB5AA3-0192-4EB0-93E1-A2EDF5FCBDE0}"/>
                    </a:ext>
                  </a:extLst>
                </p:cNvPr>
                <p:cNvSpPr/>
                <p:nvPr/>
              </p:nvSpPr>
              <p:spPr>
                <a:xfrm>
                  <a:off x="6672960" y="278424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3" name="CustomShape 69">
                  <a:extLst>
                    <a:ext uri="{FF2B5EF4-FFF2-40B4-BE49-F238E27FC236}">
                      <a16:creationId xmlns:a16="http://schemas.microsoft.com/office/drawing/2014/main" id="{A59C4FED-EDD4-4FBD-8F52-AC78D6EF3E6D}"/>
                    </a:ext>
                  </a:extLst>
                </p:cNvPr>
                <p:cNvSpPr/>
                <p:nvPr/>
              </p:nvSpPr>
              <p:spPr>
                <a:xfrm>
                  <a:off x="6672960" y="269172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4" name="CustomShape 70">
                  <a:extLst>
                    <a:ext uri="{FF2B5EF4-FFF2-40B4-BE49-F238E27FC236}">
                      <a16:creationId xmlns:a16="http://schemas.microsoft.com/office/drawing/2014/main" id="{9BBE380C-1621-44D6-82F4-245534653ABC}"/>
                    </a:ext>
                  </a:extLst>
                </p:cNvPr>
                <p:cNvSpPr/>
                <p:nvPr/>
              </p:nvSpPr>
              <p:spPr>
                <a:xfrm>
                  <a:off x="6672960" y="259920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5" name="CustomShape 71">
                  <a:extLst>
                    <a:ext uri="{FF2B5EF4-FFF2-40B4-BE49-F238E27FC236}">
                      <a16:creationId xmlns:a16="http://schemas.microsoft.com/office/drawing/2014/main" id="{14441AF5-D4A9-418C-B518-91EC320B05FC}"/>
                    </a:ext>
                  </a:extLst>
                </p:cNvPr>
                <p:cNvSpPr/>
                <p:nvPr/>
              </p:nvSpPr>
              <p:spPr>
                <a:xfrm>
                  <a:off x="6672960" y="250668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6" name="CustomShape 72">
                  <a:extLst>
                    <a:ext uri="{FF2B5EF4-FFF2-40B4-BE49-F238E27FC236}">
                      <a16:creationId xmlns:a16="http://schemas.microsoft.com/office/drawing/2014/main" id="{EE76808A-7220-4421-BB76-5B4C6290CC3D}"/>
                    </a:ext>
                  </a:extLst>
                </p:cNvPr>
                <p:cNvSpPr/>
                <p:nvPr/>
              </p:nvSpPr>
              <p:spPr>
                <a:xfrm>
                  <a:off x="6672960" y="2414160"/>
                  <a:ext cx="277200" cy="360"/>
                </a:xfrm>
                <a:custGeom>
                  <a:avLst/>
                  <a:gdLst>
                    <a:gd name="textAreaLeft" fmla="*/ 0 w 277200"/>
                    <a:gd name="textAreaRight" fmla="*/ 277560 w 277200"/>
                    <a:gd name="textAreaTop" fmla="*/ 0 h 360"/>
                    <a:gd name="textAreaBottom" fmla="*/ 720 h 360"/>
                  </a:gdLst>
                  <a:ahLst/>
                  <a:cxnLst/>
                  <a:rect l="textAreaLeft" t="textAreaTop" r="textAreaRight" b="textAreaBottom"/>
                  <a:pathLst>
                    <a:path w="554990">
                      <a:moveTo>
                        <a:pt x="0" y="0"/>
                      </a:moveTo>
                      <a:lnTo>
                        <a:pt x="554558" y="0"/>
                      </a:lnTo>
                    </a:path>
                  </a:pathLst>
                </a:custGeom>
                <a:noFill/>
                <a:ln w="72720">
                  <a:solidFill>
                    <a:srgbClr val="6FBEE4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-44280" rIns="90000" bIns="-4428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97" name="CustomShape 73">
                  <a:extLst>
                    <a:ext uri="{FF2B5EF4-FFF2-40B4-BE49-F238E27FC236}">
                      <a16:creationId xmlns:a16="http://schemas.microsoft.com/office/drawing/2014/main" id="{60FFF4C9-1A99-4F72-B24C-18C5C98A2ADD}"/>
                    </a:ext>
                  </a:extLst>
                </p:cNvPr>
                <p:cNvSpPr/>
                <p:nvPr/>
              </p:nvSpPr>
              <p:spPr>
                <a:xfrm>
                  <a:off x="7297920" y="2594160"/>
                  <a:ext cx="382680" cy="51480"/>
                </a:xfrm>
                <a:custGeom>
                  <a:avLst/>
                  <a:gdLst>
                    <a:gd name="textAreaLeft" fmla="*/ 0 w 382680"/>
                    <a:gd name="textAreaRight" fmla="*/ 383040 w 382680"/>
                    <a:gd name="textAreaTop" fmla="*/ 0 h 51480"/>
                    <a:gd name="textAreaBottom" fmla="*/ 51840 h 51480"/>
                  </a:gdLst>
                  <a:ahLst/>
                  <a:cxnLst/>
                  <a:rect l="textAreaLeft" t="textAreaTop" r="textAreaRight" b="textAreaBottom"/>
                  <a:pathLst>
                    <a:path w="765175" h="105410">
                      <a:moveTo>
                        <a:pt x="-389" y="105024"/>
                      </a:moveTo>
                      <a:lnTo>
                        <a:pt x="764422" y="105024"/>
                      </a:lnTo>
                      <a:lnTo>
                        <a:pt x="764422" y="163"/>
                      </a:lnTo>
                      <a:lnTo>
                        <a:pt x="-389" y="163"/>
                      </a:lnTo>
                      <a:lnTo>
                        <a:pt x="-389" y="105024"/>
                      </a:lnTo>
                      <a:close/>
                    </a:path>
                  </a:pathLst>
                </a:custGeom>
                <a:solidFill>
                  <a:srgbClr val="ACB3B9"/>
                </a:soli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6840" rIns="90000" bIns="6840" anchor="t">
                  <a:noAutofit/>
                </a:bodyPr>
                <a:lstStyle/>
                <a:p>
                  <a:endParaRPr lang="fr-FR" sz="18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53" name="CustomShape 74">
              <a:extLst>
                <a:ext uri="{FF2B5EF4-FFF2-40B4-BE49-F238E27FC236}">
                  <a16:creationId xmlns:a16="http://schemas.microsoft.com/office/drawing/2014/main" id="{15A088E7-CA58-49D7-A57C-659BD991E6AC}"/>
                </a:ext>
              </a:extLst>
            </p:cNvPr>
            <p:cNvSpPr/>
            <p:nvPr/>
          </p:nvSpPr>
          <p:spPr>
            <a:xfrm>
              <a:off x="2241423" y="3878640"/>
              <a:ext cx="2770560" cy="159898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CAS DU BÂTIMENT OU  PARTIE DE BÂTIMENT</a:t>
              </a: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Bâtiments ou parties de bâtiment dont la somme des surfaces tertiaires est supérieure à 1 000 m²     </a:t>
              </a:r>
              <a:r>
                <a:rPr lang="fr-FR" sz="1000" b="1" i="1" strike="noStrike" spc="-1" dirty="0">
                  <a:solidFill>
                    <a:srgbClr val="808080"/>
                  </a:solidFill>
                  <a:latin typeface="Arial"/>
                  <a:ea typeface="DejaVu Sans"/>
                </a:rPr>
                <a:t>Cas 1a, 1b ou 2</a:t>
              </a:r>
              <a:endParaRPr lang="fr-FR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CustomShape 75">
              <a:extLst>
                <a:ext uri="{FF2B5EF4-FFF2-40B4-BE49-F238E27FC236}">
                  <a16:creationId xmlns:a16="http://schemas.microsoft.com/office/drawing/2014/main" id="{F0800AC8-0814-4BA1-B35F-94DDCEA73627}"/>
                </a:ext>
              </a:extLst>
            </p:cNvPr>
            <p:cNvSpPr/>
            <p:nvPr/>
          </p:nvSpPr>
          <p:spPr>
            <a:xfrm>
              <a:off x="5153103" y="3873600"/>
              <a:ext cx="2770560" cy="159898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CAS DE L’UNITÉ FONCIÈRE</a:t>
              </a: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Bâtiments ou parties de bâtiment situés sur mon unité foncière dont la somme des surfaces tertiaires est supérieure à 1 000 m²     </a:t>
              </a:r>
              <a:r>
                <a:rPr lang="fr-FR" sz="1000" b="1" i="1" strike="noStrike" spc="-1" dirty="0">
                  <a:solidFill>
                    <a:srgbClr val="808080"/>
                  </a:solidFill>
                  <a:latin typeface="Arial"/>
                  <a:ea typeface="DejaVu Sans"/>
                </a:rPr>
                <a:t>Cas 3</a:t>
              </a:r>
              <a:endParaRPr lang="fr-FR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5" name="CustomShape 76">
              <a:extLst>
                <a:ext uri="{FF2B5EF4-FFF2-40B4-BE49-F238E27FC236}">
                  <a16:creationId xmlns:a16="http://schemas.microsoft.com/office/drawing/2014/main" id="{B40CD6D3-CDA3-4897-912D-D31268B79C3F}"/>
                </a:ext>
              </a:extLst>
            </p:cNvPr>
            <p:cNvSpPr/>
            <p:nvPr/>
          </p:nvSpPr>
          <p:spPr>
            <a:xfrm>
              <a:off x="8111943" y="3873600"/>
              <a:ext cx="2770560" cy="13835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400" b="1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CAS DU SITE</a:t>
              </a: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FR" sz="1400" b="0" strike="noStrike" spc="-1" dirty="0">
                  <a:solidFill>
                    <a:srgbClr val="5A71B4"/>
                  </a:solidFill>
                  <a:latin typeface="Arial"/>
                  <a:ea typeface="DejaVu Sans"/>
                </a:rPr>
                <a:t>Bâtiments ou parties de bâtiment de mon site dont la somme des surfaces tertiaires est supérieure à 1 000 m²  </a:t>
              </a:r>
              <a:r>
                <a:rPr lang="fr-FR" sz="1000" b="1" i="1" strike="noStrike" spc="-1" dirty="0">
                  <a:solidFill>
                    <a:srgbClr val="808080"/>
                  </a:solidFill>
                  <a:latin typeface="Arial"/>
                  <a:ea typeface="DejaVu Sans"/>
                </a:rPr>
                <a:t>Cas 3</a:t>
              </a:r>
              <a:endParaRPr lang="fr-FR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56" name="Image 82">
              <a:extLst>
                <a:ext uri="{FF2B5EF4-FFF2-40B4-BE49-F238E27FC236}">
                  <a16:creationId xmlns:a16="http://schemas.microsoft.com/office/drawing/2014/main" id="{CF1D038B-EAFA-415E-8437-E086AA466E79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364903" y="2256840"/>
              <a:ext cx="1207800" cy="122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Image 3">
              <a:extLst>
                <a:ext uri="{FF2B5EF4-FFF2-40B4-BE49-F238E27FC236}">
                  <a16:creationId xmlns:a16="http://schemas.microsoft.com/office/drawing/2014/main" id="{82CA44EE-22A1-41F9-9C37-77E0598B9993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3584943" y="2256840"/>
              <a:ext cx="1252800" cy="1227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Image 86">
              <a:extLst>
                <a:ext uri="{FF2B5EF4-FFF2-40B4-BE49-F238E27FC236}">
                  <a16:creationId xmlns:a16="http://schemas.microsoft.com/office/drawing/2014/main" id="{B47CF85C-026C-46EB-BD7B-3DCF122735CA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5698143" y="1985760"/>
              <a:ext cx="1747440" cy="179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Image 87">
              <a:extLst>
                <a:ext uri="{FF2B5EF4-FFF2-40B4-BE49-F238E27FC236}">
                  <a16:creationId xmlns:a16="http://schemas.microsoft.com/office/drawing/2014/main" id="{1641D902-FB49-4F30-938D-611C256041FE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583183" y="1985760"/>
              <a:ext cx="1796040" cy="1841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0" name="Line 77">
              <a:extLst>
                <a:ext uri="{FF2B5EF4-FFF2-40B4-BE49-F238E27FC236}">
                  <a16:creationId xmlns:a16="http://schemas.microsoft.com/office/drawing/2014/main" id="{3D52D69A-872D-4E9F-9457-1DB128B542B5}"/>
                </a:ext>
              </a:extLst>
            </p:cNvPr>
            <p:cNvSpPr/>
            <p:nvPr/>
          </p:nvSpPr>
          <p:spPr>
            <a:xfrm flipV="1">
              <a:off x="5901183" y="2460600"/>
              <a:ext cx="1233000" cy="860400"/>
            </a:xfrm>
            <a:prstGeom prst="line">
              <a:avLst/>
            </a:prstGeom>
            <a:ln>
              <a:solidFill>
                <a:srgbClr val="292574"/>
              </a:solidFill>
              <a:prstDash val="dash"/>
              <a:rou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1" name="Line 78">
              <a:extLst>
                <a:ext uri="{FF2B5EF4-FFF2-40B4-BE49-F238E27FC236}">
                  <a16:creationId xmlns:a16="http://schemas.microsoft.com/office/drawing/2014/main" id="{455DE127-DD1F-49A5-9CFF-135CDB072A0B}"/>
                </a:ext>
              </a:extLst>
            </p:cNvPr>
            <p:cNvSpPr/>
            <p:nvPr/>
          </p:nvSpPr>
          <p:spPr>
            <a:xfrm>
              <a:off x="6106743" y="2339280"/>
              <a:ext cx="523440" cy="402120"/>
            </a:xfrm>
            <a:prstGeom prst="line">
              <a:avLst/>
            </a:prstGeom>
            <a:ln>
              <a:solidFill>
                <a:srgbClr val="292574"/>
              </a:solidFill>
              <a:prstDash val="dash"/>
              <a:rou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1" name="CustomShape 4">
            <a:extLst>
              <a:ext uri="{FF2B5EF4-FFF2-40B4-BE49-F238E27FC236}">
                <a16:creationId xmlns:a16="http://schemas.microsoft.com/office/drawing/2014/main" id="{FDEDD5F1-9C39-436F-A499-F2F02CB17232}"/>
              </a:ext>
            </a:extLst>
          </p:cNvPr>
          <p:cNvSpPr/>
          <p:nvPr/>
        </p:nvSpPr>
        <p:spPr>
          <a:xfrm>
            <a:off x="171720" y="24120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Champ d’application des obligations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63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2AF72BC8-7D34-4AA3-990E-6023FCE774FA}"/>
              </a:ext>
            </a:extLst>
          </p:cNvPr>
          <p:cNvSpPr/>
          <p:nvPr/>
        </p:nvSpPr>
        <p:spPr>
          <a:xfrm>
            <a:off x="3405440" y="5413848"/>
            <a:ext cx="561564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000" b="0" i="1" strike="noStrike" spc="-1" dirty="0">
                <a:solidFill>
                  <a:srgbClr val="808080"/>
                </a:solidFill>
                <a:latin typeface="Arial"/>
                <a:ea typeface="DejaVu Sans"/>
              </a:rPr>
              <a:t>Le cheminement pour savoir si l’on est assujetti (d’après OPERAT, ressources Atelier n°1)</a:t>
            </a:r>
            <a:endParaRPr lang="fr-FR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A64960EB-3FB5-46F6-B595-AE0F2CF9ED7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27840" y="1218218"/>
            <a:ext cx="8970840" cy="355860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4B35A1C7-584B-46AB-8CA3-7B7D839193C5}"/>
              </a:ext>
            </a:extLst>
          </p:cNvPr>
          <p:cNvSpPr/>
          <p:nvPr/>
        </p:nvSpPr>
        <p:spPr>
          <a:xfrm>
            <a:off x="171720" y="24120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Suis-je assujetti ?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85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CustomShape 2"/>
          <p:cNvSpPr/>
          <p:nvPr/>
        </p:nvSpPr>
        <p:spPr>
          <a:xfrm>
            <a:off x="1961760" y="1067400"/>
            <a:ext cx="510840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Comment peut-on vérifier une performance ?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" name="CustomShape 3"/>
          <p:cNvSpPr/>
          <p:nvPr/>
        </p:nvSpPr>
        <p:spPr>
          <a:xfrm>
            <a:off x="1524000" y="1811520"/>
            <a:ext cx="5622120" cy="30740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9" name="CustomShape 4"/>
          <p:cNvSpPr/>
          <p:nvPr/>
        </p:nvSpPr>
        <p:spPr>
          <a:xfrm>
            <a:off x="7231080" y="1811520"/>
            <a:ext cx="3012120" cy="699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000000"/>
                </a:solidFill>
                <a:latin typeface="Arial"/>
                <a:ea typeface="DejaVu Sans"/>
              </a:rPr>
              <a:t>Economie d’énergie =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000000"/>
                </a:solidFill>
                <a:latin typeface="Arial"/>
                <a:ea typeface="DejaVu Sans"/>
              </a:rPr>
              <a:t>(Consommation de référence ajustée –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000000"/>
                </a:solidFill>
                <a:latin typeface="Arial"/>
                <a:ea typeface="DejaVu Sans"/>
              </a:rPr>
              <a:t>consommation mesurée)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0" name="CustomShape 5"/>
          <p:cNvSpPr/>
          <p:nvPr/>
        </p:nvSpPr>
        <p:spPr>
          <a:xfrm>
            <a:off x="7231080" y="2666160"/>
            <a:ext cx="3012120" cy="1172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spc="-1">
                <a:solidFill>
                  <a:srgbClr val="000000"/>
                </a:solidFill>
                <a:latin typeface="Arial"/>
                <a:ea typeface="DejaVu Sans"/>
              </a:rPr>
              <a:t>La</a:t>
            </a:r>
            <a:r>
              <a:rPr lang="fr-FR" sz="1200" b="1" spc="-1">
                <a:solidFill>
                  <a:srgbClr val="000000"/>
                </a:solidFill>
                <a:latin typeface="Arial"/>
                <a:ea typeface="DejaVu Sans"/>
              </a:rPr>
              <a:t> consommation de référence ajustée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>
                <a:solidFill>
                  <a:srgbClr val="000000"/>
                </a:solidFill>
                <a:latin typeface="Arial"/>
                <a:ea typeface="DejaVu Sans"/>
              </a:rPr>
              <a:t>tient compte des évolutions de :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marL="171360" indent="-170280">
              <a:buClr>
                <a:srgbClr val="000000"/>
              </a:buClr>
              <a:buFont typeface="Arial"/>
              <a:buChar char="•"/>
            </a:pPr>
            <a:r>
              <a:rPr lang="fr-FR" sz="1200" spc="-1">
                <a:solidFill>
                  <a:srgbClr val="000000"/>
                </a:solidFill>
                <a:latin typeface="Arial"/>
                <a:ea typeface="DejaVu Sans"/>
              </a:rPr>
              <a:t>La rigueur climatique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200" spc="-1">
              <a:solidFill>
                <a:srgbClr val="000000"/>
              </a:solidFill>
              <a:latin typeface="Arial"/>
            </a:endParaRPr>
          </a:p>
          <a:p>
            <a:pPr marL="171360" indent="-170280">
              <a:buClr>
                <a:srgbClr val="000000"/>
              </a:buClr>
              <a:buFont typeface="Arial"/>
              <a:buChar char="•"/>
            </a:pPr>
            <a:r>
              <a:rPr lang="fr-FR" sz="1200" spc="-1">
                <a:solidFill>
                  <a:srgbClr val="000000"/>
                </a:solidFill>
                <a:latin typeface="Arial"/>
                <a:ea typeface="DejaVu Sans"/>
              </a:rPr>
              <a:t>L’intensité d’usage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1" name="CustomShape 6"/>
          <p:cNvSpPr/>
          <p:nvPr/>
        </p:nvSpPr>
        <p:spPr>
          <a:xfrm>
            <a:off x="7478760" y="3994560"/>
            <a:ext cx="2516040" cy="221040"/>
          </a:xfrm>
          <a:custGeom>
            <a:avLst/>
            <a:gdLst>
              <a:gd name="textAreaLeft" fmla="*/ 0 w 2516040"/>
              <a:gd name="textAreaRight" fmla="*/ 2516400 w 2516040"/>
              <a:gd name="textAreaTop" fmla="*/ 0 h 221040"/>
              <a:gd name="textAreaBottom" fmla="*/ 221400 h 221040"/>
            </a:gdLst>
            <a:ahLst/>
            <a:cxnLst/>
            <a:rect l="textAreaLeft" t="textAreaTop" r="textAreaRight" b="textAreaBottom"/>
            <a:pathLst>
              <a:path w="5535294" h="488950">
                <a:moveTo>
                  <a:pt x="5534302" y="100"/>
                </a:moveTo>
                <a:lnTo>
                  <a:pt x="-344" y="100"/>
                </a:lnTo>
                <a:lnTo>
                  <a:pt x="-344" y="27150"/>
                </a:lnTo>
                <a:lnTo>
                  <a:pt x="2767042" y="489038"/>
                </a:lnTo>
                <a:lnTo>
                  <a:pt x="5534302" y="27150"/>
                </a:lnTo>
                <a:lnTo>
                  <a:pt x="5534302" y="100"/>
                </a:lnTo>
                <a:close/>
              </a:path>
            </a:pathLst>
          </a:custGeom>
          <a:solidFill>
            <a:srgbClr val="EE6D4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2" name="CustomShape 7"/>
          <p:cNvSpPr/>
          <p:nvPr/>
        </p:nvSpPr>
        <p:spPr>
          <a:xfrm>
            <a:off x="7231080" y="4301280"/>
            <a:ext cx="3012120" cy="962280"/>
          </a:xfrm>
          <a:prstGeom prst="rect">
            <a:avLst/>
          </a:prstGeom>
          <a:solidFill>
            <a:srgbClr val="5A71B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1" spc="-1">
                <a:solidFill>
                  <a:srgbClr val="FFFFFF"/>
                </a:solidFill>
                <a:latin typeface="Arial"/>
                <a:ea typeface="DejaVu Sans"/>
              </a:rPr>
              <a:t>Il est donc essentiel d’analyser un historique de consommations et bâtir	une situation de référence documentée.</a:t>
            </a:r>
            <a:endParaRPr lang="fr-FR" sz="12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3" name="CustomShape 2"/>
          <p:cNvSpPr/>
          <p:nvPr/>
        </p:nvSpPr>
        <p:spPr>
          <a:xfrm>
            <a:off x="10122600" y="6187680"/>
            <a:ext cx="431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>
            <a:noAutofit/>
          </a:bodyPr>
          <a:lstStyle/>
          <a:p>
            <a:pPr algn="ctr">
              <a:lnSpc>
                <a:spcPct val="100000"/>
              </a:lnSpc>
            </a:pPr>
            <a:fld id="{1BB76F0A-CAA6-4D95-B9AB-EC80DC06A0F5}" type="slidenum">
              <a:rPr lang="fr-FR" sz="830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fr-FR" sz="83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4A4B59D3-3D96-498A-83E6-0C3F4523D110}"/>
              </a:ext>
            </a:extLst>
          </p:cNvPr>
          <p:cNvSpPr/>
          <p:nvPr/>
        </p:nvSpPr>
        <p:spPr>
          <a:xfrm>
            <a:off x="171720" y="24120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Situation de référence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CustomShape 2"/>
          <p:cNvSpPr/>
          <p:nvPr/>
        </p:nvSpPr>
        <p:spPr>
          <a:xfrm>
            <a:off x="1961760" y="1067401"/>
            <a:ext cx="445068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C</a:t>
            </a:r>
            <a:r>
              <a:rPr lang="fr-FR" b="1" i="1" spc="-1">
                <a:solidFill>
                  <a:srgbClr val="F69D55"/>
                </a:solidFill>
                <a:latin typeface="Arial"/>
                <a:ea typeface="DejaVu Sans"/>
              </a:rPr>
              <a:t>relat</a:t>
            </a: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 : objectif en valeur relative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Consommation de référence 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mesurée en énergie finale pour une année pleine d’exploitation, tous usages confondus : </a:t>
            </a: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Créf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Consommation de référence du primo-assujetti : </a:t>
            </a: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une année comprise entre 2010 et 2020 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ou à défaut la 1</a:t>
            </a:r>
            <a:r>
              <a:rPr lang="fr-FR" spc="-1" baseline="30000">
                <a:solidFill>
                  <a:srgbClr val="5C73B2"/>
                </a:solidFill>
                <a:latin typeface="Arial"/>
                <a:ea typeface="DejaVu Sans"/>
              </a:rPr>
              <a:t>e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 année de pleine exploitation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457200"/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Possibilité de modulation selon évolution de l’occupation ou de l’intensité d’usage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1" name="CustomShape 3"/>
          <p:cNvSpPr/>
          <p:nvPr/>
        </p:nvSpPr>
        <p:spPr>
          <a:xfrm>
            <a:off x="8938560" y="241200"/>
            <a:ext cx="1456200" cy="35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>
                <a:solidFill>
                  <a:srgbClr val="000000"/>
                </a:solidFill>
                <a:latin typeface="Calibri"/>
                <a:ea typeface="DejaVu Sans"/>
              </a:rPr>
              <a:t>Art. R. 174-23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2" name="CustomShape 4"/>
          <p:cNvSpPr/>
          <p:nvPr/>
        </p:nvSpPr>
        <p:spPr>
          <a:xfrm>
            <a:off x="6858480" y="4545720"/>
            <a:ext cx="2859480" cy="884160"/>
          </a:xfrm>
          <a:prstGeom prst="rect">
            <a:avLst/>
          </a:prstGeom>
          <a:solidFill>
            <a:srgbClr val="EE6D4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Crelat 2030 </a:t>
            </a:r>
            <a:r>
              <a:rPr lang="fr-FR" spc="-1">
                <a:solidFill>
                  <a:srgbClr val="FFFFFF"/>
                </a:solidFill>
                <a:latin typeface="Calibri"/>
                <a:ea typeface="DejaVu Sans"/>
              </a:rPr>
              <a:t>= (1 – 0,4) x </a:t>
            </a: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Créf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Crelat 2040 </a:t>
            </a:r>
            <a:r>
              <a:rPr lang="fr-FR" spc="-1">
                <a:solidFill>
                  <a:srgbClr val="FFFFFF"/>
                </a:solidFill>
                <a:latin typeface="Calibri"/>
                <a:ea typeface="DejaVu Sans"/>
              </a:rPr>
              <a:t>= (1 – 0,5) x </a:t>
            </a: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Créf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Crelat 2050 </a:t>
            </a:r>
            <a:r>
              <a:rPr lang="fr-FR" spc="-1">
                <a:solidFill>
                  <a:srgbClr val="FFFFFF"/>
                </a:solidFill>
                <a:latin typeface="Calibri"/>
                <a:ea typeface="DejaVu Sans"/>
              </a:rPr>
              <a:t>= (1 – 0,6) x </a:t>
            </a:r>
            <a:r>
              <a:rPr lang="fr-FR" b="1" i="1" spc="-1">
                <a:solidFill>
                  <a:srgbClr val="FFFFFF"/>
                </a:solidFill>
                <a:latin typeface="Calibri"/>
                <a:ea typeface="DejaVu Sans"/>
              </a:rPr>
              <a:t>Créf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03" name="Group 5"/>
          <p:cNvGrpSpPr/>
          <p:nvPr/>
        </p:nvGrpSpPr>
        <p:grpSpPr>
          <a:xfrm>
            <a:off x="6216960" y="1472040"/>
            <a:ext cx="4240440" cy="2968920"/>
            <a:chOff x="4692960" y="1472040"/>
            <a:chExt cx="4240440" cy="2968920"/>
          </a:xfrm>
        </p:grpSpPr>
        <p:sp>
          <p:nvSpPr>
            <p:cNvPr id="1104" name="CustomShape 6"/>
            <p:cNvSpPr/>
            <p:nvPr/>
          </p:nvSpPr>
          <p:spPr>
            <a:xfrm>
              <a:off x="4692960" y="1472040"/>
              <a:ext cx="4190760" cy="2968920"/>
            </a:xfrm>
            <a:prstGeom prst="rect">
              <a:avLst/>
            </a:prstGeom>
            <a:solidFill>
              <a:srgbClr val="C7CC0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5" name="CustomShape 7"/>
            <p:cNvSpPr/>
            <p:nvPr/>
          </p:nvSpPr>
          <p:spPr>
            <a:xfrm>
              <a:off x="5439960" y="1638000"/>
              <a:ext cx="3493440" cy="329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"/>
                  <a:ea typeface="DejaVu Sans"/>
                </a:rPr>
                <a:t>Orientation 1 : C</a:t>
              </a:r>
              <a:r>
                <a:rPr lang="fr-FR" sz="1100" b="1" i="1" spc="-1">
                  <a:solidFill>
                    <a:srgbClr val="000000"/>
                  </a:solidFill>
                  <a:latin typeface="Arial"/>
                  <a:ea typeface="DejaVu Sans"/>
                </a:rPr>
                <a:t>relat</a:t>
              </a:r>
              <a:r>
                <a:rPr lang="fr-FR" sz="1100" b="1" spc="-1">
                  <a:solidFill>
                    <a:srgbClr val="000000"/>
                  </a:solidFill>
                  <a:latin typeface="Arial"/>
                  <a:ea typeface="DejaVu Sans"/>
                </a:rPr>
                <a:t>, objectif en valeur relative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6" name="CustomShape 8"/>
            <p:cNvSpPr/>
            <p:nvPr/>
          </p:nvSpPr>
          <p:spPr>
            <a:xfrm>
              <a:off x="7401240" y="3010680"/>
              <a:ext cx="556920" cy="48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fr-FR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7" name="CustomShape 9"/>
            <p:cNvSpPr/>
            <p:nvPr/>
          </p:nvSpPr>
          <p:spPr>
            <a:xfrm>
              <a:off x="7346160" y="2989800"/>
              <a:ext cx="450720" cy="753840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8" name="CustomShape 10"/>
            <p:cNvSpPr/>
            <p:nvPr/>
          </p:nvSpPr>
          <p:spPr>
            <a:xfrm>
              <a:off x="8087040" y="3082320"/>
              <a:ext cx="450720" cy="637560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9" name="CustomShape 11"/>
            <p:cNvSpPr/>
            <p:nvPr/>
          </p:nvSpPr>
          <p:spPr>
            <a:xfrm>
              <a:off x="5662440" y="2867040"/>
              <a:ext cx="450720" cy="884880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0" name="CustomShape 12"/>
            <p:cNvSpPr/>
            <p:nvPr/>
          </p:nvSpPr>
          <p:spPr>
            <a:xfrm>
              <a:off x="5662440" y="2320200"/>
              <a:ext cx="450720" cy="543600"/>
            </a:xfrm>
            <a:prstGeom prst="rect">
              <a:avLst/>
            </a:prstGeom>
            <a:pattFill prst="wdUpDiag">
              <a:fgClr>
                <a:srgbClr val="BFBFBF"/>
              </a:fgClr>
              <a:bgClr>
                <a:srgbClr val="FFFFFF"/>
              </a:bgClr>
            </a:patt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1" name="CustomShape 13"/>
            <p:cNvSpPr/>
            <p:nvPr/>
          </p:nvSpPr>
          <p:spPr>
            <a:xfrm>
              <a:off x="5608800" y="2459160"/>
              <a:ext cx="614880" cy="57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- 40 %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2" name="CustomShape 14"/>
            <p:cNvSpPr/>
            <p:nvPr/>
          </p:nvSpPr>
          <p:spPr>
            <a:xfrm>
              <a:off x="5567760" y="3766680"/>
              <a:ext cx="639360" cy="48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spc="-1">
                  <a:solidFill>
                    <a:srgbClr val="000000"/>
                  </a:solidFill>
                  <a:latin typeface="Arial"/>
                  <a:ea typeface="DejaVu Sans"/>
                </a:rPr>
                <a:t>Objectif C</a:t>
              </a:r>
              <a:r>
                <a:rPr lang="fr-FR" sz="1000" i="1" spc="-1">
                  <a:solidFill>
                    <a:srgbClr val="000000"/>
                  </a:solidFill>
                  <a:latin typeface="Arial"/>
                  <a:ea typeface="DejaVu Sans"/>
                </a:rPr>
                <a:t>relat</a:t>
              </a:r>
              <a:r>
                <a:rPr lang="fr-FR" sz="1000" spc="-1">
                  <a:solidFill>
                    <a:srgbClr val="000000"/>
                  </a:solidFill>
                  <a:latin typeface="Arial"/>
                  <a:ea typeface="DejaVu Sans"/>
                </a:rPr>
                <a:t> 2030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13" name="Image 199"/>
            <p:cNvPicPr/>
            <p:nvPr/>
          </p:nvPicPr>
          <p:blipFill>
            <a:blip r:embed="rId2"/>
            <a:stretch/>
          </p:blipFill>
          <p:spPr>
            <a:xfrm>
              <a:off x="4802040" y="1551600"/>
              <a:ext cx="475560" cy="575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14" name="CustomShape 15"/>
            <p:cNvSpPr/>
            <p:nvPr/>
          </p:nvSpPr>
          <p:spPr>
            <a:xfrm>
              <a:off x="7346160" y="2319480"/>
              <a:ext cx="450720" cy="667440"/>
            </a:xfrm>
            <a:prstGeom prst="rect">
              <a:avLst/>
            </a:prstGeom>
            <a:pattFill prst="wdUpDiag">
              <a:fgClr>
                <a:srgbClr val="BFBFBF"/>
              </a:fgClr>
              <a:bgClr>
                <a:srgbClr val="FFFFFF"/>
              </a:bgClr>
            </a:patt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5" name="CustomShape 16"/>
            <p:cNvSpPr/>
            <p:nvPr/>
          </p:nvSpPr>
          <p:spPr>
            <a:xfrm>
              <a:off x="7281360" y="2444040"/>
              <a:ext cx="646200" cy="576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- 50 %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6" name="CustomShape 17"/>
            <p:cNvSpPr/>
            <p:nvPr/>
          </p:nvSpPr>
          <p:spPr>
            <a:xfrm>
              <a:off x="8085600" y="2330280"/>
              <a:ext cx="450720" cy="749160"/>
            </a:xfrm>
            <a:prstGeom prst="rect">
              <a:avLst/>
            </a:prstGeom>
            <a:pattFill prst="wdUpDiag">
              <a:fgClr>
                <a:srgbClr val="BFBFBF"/>
              </a:fgClr>
              <a:bgClr>
                <a:srgbClr val="FFFFFF"/>
              </a:bgClr>
            </a:patt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7" name="CustomShape 18"/>
            <p:cNvSpPr/>
            <p:nvPr/>
          </p:nvSpPr>
          <p:spPr>
            <a:xfrm>
              <a:off x="8028000" y="2433600"/>
              <a:ext cx="606960" cy="57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- 60 %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8" name="CustomShape 19"/>
            <p:cNvSpPr/>
            <p:nvPr/>
          </p:nvSpPr>
          <p:spPr>
            <a:xfrm>
              <a:off x="4913640" y="2328840"/>
              <a:ext cx="450360" cy="1414440"/>
            </a:xfrm>
            <a:prstGeom prst="rect">
              <a:avLst/>
            </a:prstGeom>
            <a:solidFill>
              <a:srgbClr val="B2B2B2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9" name="CustomShape 20"/>
            <p:cNvSpPr/>
            <p:nvPr/>
          </p:nvSpPr>
          <p:spPr>
            <a:xfrm>
              <a:off x="4874760" y="3921120"/>
              <a:ext cx="591120" cy="282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Créf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0" name="CustomShape 21"/>
            <p:cNvSpPr/>
            <p:nvPr/>
          </p:nvSpPr>
          <p:spPr>
            <a:xfrm>
              <a:off x="6375960" y="3759840"/>
              <a:ext cx="824760" cy="48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Objectif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C</a:t>
              </a:r>
              <a:r>
                <a:rPr lang="fr-FR" sz="1000" b="1" i="1" spc="-1">
                  <a:solidFill>
                    <a:srgbClr val="000000"/>
                  </a:solidFill>
                  <a:latin typeface="Arial"/>
                  <a:ea typeface="DejaVu Sans"/>
                </a:rPr>
                <a:t>relat</a:t>
              </a: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 modulé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2030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1" name="CustomShape 22"/>
            <p:cNvSpPr/>
            <p:nvPr/>
          </p:nvSpPr>
          <p:spPr>
            <a:xfrm>
              <a:off x="6282720" y="1958760"/>
              <a:ext cx="1012320" cy="902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Modulation selon indicateurs d'intensité d'usage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2" name="CustomShape 23"/>
            <p:cNvSpPr/>
            <p:nvPr/>
          </p:nvSpPr>
          <p:spPr>
            <a:xfrm>
              <a:off x="6541920" y="2792160"/>
              <a:ext cx="450720" cy="951120"/>
            </a:xfrm>
            <a:prstGeom prst="rect">
              <a:avLst/>
            </a:prstGeom>
            <a:solidFill>
              <a:srgbClr val="669900"/>
            </a:solidFill>
            <a:ln w="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3" name="CustomShape 24"/>
            <p:cNvSpPr/>
            <p:nvPr/>
          </p:nvSpPr>
          <p:spPr>
            <a:xfrm>
              <a:off x="6344280" y="2713680"/>
              <a:ext cx="162000" cy="204120"/>
            </a:xfrm>
            <a:custGeom>
              <a:avLst/>
              <a:gdLst>
                <a:gd name="textAreaLeft" fmla="*/ 0 w 162000"/>
                <a:gd name="textAreaRight" fmla="*/ 162360 w 162000"/>
                <a:gd name="textAreaTop" fmla="*/ 0 h 204120"/>
                <a:gd name="textAreaBottom" fmla="*/ 204480 h 204120"/>
              </a:gdLst>
              <a:ahLst/>
              <a:cxnLst/>
              <a:rect l="textAreaLeft" t="textAreaTop" r="textAreaRight" b="textAreaBottom"/>
              <a:pathLst>
                <a:path w="562" h="723">
                  <a:moveTo>
                    <a:pt x="0" y="143"/>
                  </a:moveTo>
                  <a:lnTo>
                    <a:pt x="280" y="0"/>
                  </a:lnTo>
                  <a:lnTo>
                    <a:pt x="561" y="143"/>
                  </a:lnTo>
                  <a:lnTo>
                    <a:pt x="420" y="143"/>
                  </a:lnTo>
                  <a:lnTo>
                    <a:pt x="420" y="578"/>
                  </a:lnTo>
                  <a:lnTo>
                    <a:pt x="561" y="578"/>
                  </a:lnTo>
                  <a:lnTo>
                    <a:pt x="280" y="722"/>
                  </a:lnTo>
                  <a:lnTo>
                    <a:pt x="0" y="578"/>
                  </a:lnTo>
                  <a:lnTo>
                    <a:pt x="140" y="578"/>
                  </a:lnTo>
                  <a:lnTo>
                    <a:pt x="140" y="143"/>
                  </a:lnTo>
                  <a:lnTo>
                    <a:pt x="0" y="143"/>
                  </a:lnTo>
                </a:path>
              </a:pathLst>
            </a:custGeom>
            <a:solidFill>
              <a:srgbClr val="EE6D4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4" name="Line 25"/>
            <p:cNvSpPr/>
            <p:nvPr/>
          </p:nvSpPr>
          <p:spPr>
            <a:xfrm>
              <a:off x="6130800" y="3324960"/>
              <a:ext cx="411480" cy="756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7440" rIns="90000" bIns="-3744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5" name="Line 26"/>
            <p:cNvSpPr/>
            <p:nvPr/>
          </p:nvSpPr>
          <p:spPr>
            <a:xfrm flipH="1">
              <a:off x="4913280" y="3723120"/>
              <a:ext cx="3948840" cy="4212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2880" rIns="90000" bIns="-288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6" name="CustomShape 27"/>
          <p:cNvSpPr/>
          <p:nvPr/>
        </p:nvSpPr>
        <p:spPr>
          <a:xfrm>
            <a:off x="8775840" y="3762000"/>
            <a:ext cx="639360" cy="4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>
                <a:solidFill>
                  <a:srgbClr val="000000"/>
                </a:solidFill>
                <a:latin typeface="Arial"/>
                <a:ea typeface="DejaVu Sans"/>
              </a:rPr>
              <a:t>Objectif C</a:t>
            </a:r>
            <a:r>
              <a:rPr lang="fr-FR" sz="1000" i="1" spc="-1">
                <a:solidFill>
                  <a:srgbClr val="000000"/>
                </a:solidFill>
                <a:latin typeface="Arial"/>
                <a:ea typeface="DejaVu Sans"/>
              </a:rPr>
              <a:t>relat</a:t>
            </a:r>
            <a:r>
              <a:rPr lang="fr-FR" sz="1000" spc="-1">
                <a:solidFill>
                  <a:srgbClr val="000000"/>
                </a:solidFill>
                <a:latin typeface="Arial"/>
                <a:ea typeface="DejaVu Sans"/>
              </a:rPr>
              <a:t> 2040</a:t>
            </a:r>
            <a:endParaRPr lang="fr-FR" sz="1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" name="CustomShape 28"/>
          <p:cNvSpPr/>
          <p:nvPr/>
        </p:nvSpPr>
        <p:spPr>
          <a:xfrm>
            <a:off x="9519600" y="3758400"/>
            <a:ext cx="639360" cy="4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000" spc="-1">
                <a:solidFill>
                  <a:srgbClr val="000000"/>
                </a:solidFill>
                <a:latin typeface="Arial"/>
                <a:ea typeface="DejaVu Sans"/>
              </a:rPr>
              <a:t>Objectif C</a:t>
            </a:r>
            <a:r>
              <a:rPr lang="fr-FR" sz="1000" i="1" spc="-1">
                <a:solidFill>
                  <a:srgbClr val="000000"/>
                </a:solidFill>
                <a:latin typeface="Arial"/>
                <a:ea typeface="DejaVu Sans"/>
              </a:rPr>
              <a:t>relat</a:t>
            </a:r>
            <a:r>
              <a:rPr lang="fr-FR" sz="1000" spc="-1">
                <a:solidFill>
                  <a:srgbClr val="000000"/>
                </a:solidFill>
                <a:latin typeface="Arial"/>
                <a:ea typeface="DejaVu Sans"/>
              </a:rPr>
              <a:t> 2050</a:t>
            </a:r>
            <a:endParaRPr lang="fr-FR" sz="10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8" name="CustomShape 2"/>
          <p:cNvSpPr/>
          <p:nvPr/>
        </p:nvSpPr>
        <p:spPr>
          <a:xfrm>
            <a:off x="10122600" y="6187680"/>
            <a:ext cx="431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>
            <a:noAutofit/>
          </a:bodyPr>
          <a:lstStyle/>
          <a:p>
            <a:pPr algn="ctr">
              <a:lnSpc>
                <a:spcPct val="100000"/>
              </a:lnSpc>
            </a:pPr>
            <a:fld id="{24686C33-BC99-4A94-8E6E-F8027EA99175}" type="slidenum">
              <a:rPr lang="fr-FR" sz="830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fr-FR" sz="83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CustomShape 1">
            <a:extLst>
              <a:ext uri="{FF2B5EF4-FFF2-40B4-BE49-F238E27FC236}">
                <a16:creationId xmlns:a16="http://schemas.microsoft.com/office/drawing/2014/main" id="{139422B7-4EDA-44A9-9AD6-0FF0BA31D9F7}"/>
              </a:ext>
            </a:extLst>
          </p:cNvPr>
          <p:cNvSpPr/>
          <p:nvPr/>
        </p:nvSpPr>
        <p:spPr>
          <a:xfrm>
            <a:off x="171720" y="24156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DEUX objectifs au cœur du dispositif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CustomShape 2"/>
          <p:cNvSpPr/>
          <p:nvPr/>
        </p:nvSpPr>
        <p:spPr>
          <a:xfrm>
            <a:off x="1961760" y="1067400"/>
            <a:ext cx="4605480" cy="46151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C</a:t>
            </a:r>
            <a:r>
              <a:rPr lang="fr-FR" b="1" i="1" spc="-1">
                <a:solidFill>
                  <a:srgbClr val="F69D55"/>
                </a:solidFill>
                <a:latin typeface="Arial"/>
                <a:ea typeface="DejaVu Sans"/>
              </a:rPr>
              <a:t>abs</a:t>
            </a: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 : objectif en valeur absolue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Le niveau de consommation C</a:t>
            </a:r>
            <a:r>
              <a:rPr lang="fr-FR" i="1" spc="-1">
                <a:solidFill>
                  <a:srgbClr val="5C73B2"/>
                </a:solidFill>
                <a:latin typeface="Arial"/>
                <a:ea typeface="DejaVu Sans"/>
              </a:rPr>
              <a:t>abs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 est défini </a:t>
            </a:r>
            <a:r>
              <a:rPr lang="fr-FR" u="sng" spc="-1">
                <a:solidFill>
                  <a:srgbClr val="5C73B2"/>
                </a:solidFill>
                <a:latin typeface="Arial"/>
                <a:ea typeface="DejaVu Sans"/>
              </a:rPr>
              <a:t>par décennie 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en fonction :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 marL="1200240" lvl="2" indent="-284760">
              <a:buClr>
                <a:srgbClr val="5C73B2"/>
              </a:buClr>
              <a:buFont typeface="Arial"/>
              <a:buChar char="•"/>
            </a:pP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de la consommation des </a:t>
            </a:r>
            <a:r>
              <a:rPr lang="fr-FR" sz="1600" b="1" spc="-1">
                <a:solidFill>
                  <a:srgbClr val="5C73B2"/>
                </a:solidFill>
                <a:latin typeface="Arial"/>
                <a:ea typeface="DejaVu Sans"/>
              </a:rPr>
              <a:t>bâtiments nouveaux </a:t>
            </a: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de la même catégorie,</a:t>
            </a:r>
            <a:endParaRPr lang="fr-FR" sz="1600" spc="-1">
              <a:solidFill>
                <a:srgbClr val="000000"/>
              </a:solidFill>
              <a:latin typeface="Arial"/>
            </a:endParaRPr>
          </a:p>
          <a:p>
            <a:pPr marL="1200240" lvl="2" indent="-284760">
              <a:buClr>
                <a:srgbClr val="5C73B2"/>
              </a:buClr>
              <a:buFont typeface="Arial"/>
              <a:buChar char="•"/>
            </a:pP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des </a:t>
            </a:r>
            <a:r>
              <a:rPr lang="fr-FR" sz="1600" b="1" spc="-1">
                <a:solidFill>
                  <a:srgbClr val="5C73B2"/>
                </a:solidFill>
                <a:latin typeface="Arial"/>
                <a:ea typeface="DejaVu Sans"/>
              </a:rPr>
              <a:t>meilleures techniques disponibles</a:t>
            </a: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 (MTD),</a:t>
            </a:r>
            <a:endParaRPr lang="fr-FR" sz="1600" spc="-1">
              <a:solidFill>
                <a:srgbClr val="000000"/>
              </a:solidFill>
              <a:latin typeface="Arial"/>
            </a:endParaRPr>
          </a:p>
          <a:p>
            <a:pPr marL="1200240" lvl="2" indent="-284760">
              <a:buClr>
                <a:srgbClr val="5C73B2"/>
              </a:buClr>
              <a:buFont typeface="Arial"/>
              <a:buChar char="•"/>
            </a:pP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et des </a:t>
            </a:r>
            <a:r>
              <a:rPr lang="fr-FR" sz="1600" b="1" spc="-1">
                <a:solidFill>
                  <a:srgbClr val="5C73B2"/>
                </a:solidFill>
                <a:latin typeface="Arial"/>
                <a:ea typeface="DejaVu Sans"/>
              </a:rPr>
              <a:t>usages raisonnés</a:t>
            </a:r>
            <a:r>
              <a:rPr lang="fr-FR" sz="1600" spc="-1">
                <a:solidFill>
                  <a:srgbClr val="5C73B2"/>
                </a:solidFill>
                <a:latin typeface="Arial"/>
                <a:ea typeface="DejaVu Sans"/>
              </a:rPr>
              <a:t>.</a:t>
            </a:r>
            <a:endParaRPr lang="fr-FR" sz="1600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Basé sur des indicateurs d’intensité d’usage de référence spécifiques pour chaque </a:t>
            </a: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sous-catégorie d’activité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Arrêté pour chaque échéance de 2030, 2040 et 2050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1" name="CustomShape 3"/>
          <p:cNvSpPr/>
          <p:nvPr/>
        </p:nvSpPr>
        <p:spPr>
          <a:xfrm>
            <a:off x="8938560" y="241200"/>
            <a:ext cx="1456200" cy="35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>
                <a:solidFill>
                  <a:srgbClr val="000000"/>
                </a:solidFill>
                <a:latin typeface="Calibri"/>
                <a:ea typeface="DejaVu Sans"/>
              </a:rPr>
              <a:t>Art. R. 174-23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32" name="Group 4"/>
          <p:cNvGrpSpPr/>
          <p:nvPr/>
        </p:nvGrpSpPr>
        <p:grpSpPr>
          <a:xfrm>
            <a:off x="6610440" y="1602000"/>
            <a:ext cx="3844080" cy="3152520"/>
            <a:chOff x="5086440" y="1602000"/>
            <a:chExt cx="3844080" cy="3152520"/>
          </a:xfrm>
        </p:grpSpPr>
        <p:grpSp>
          <p:nvGrpSpPr>
            <p:cNvPr id="1133" name="Group 5"/>
            <p:cNvGrpSpPr/>
            <p:nvPr/>
          </p:nvGrpSpPr>
          <p:grpSpPr>
            <a:xfrm>
              <a:off x="5086440" y="1602000"/>
              <a:ext cx="3844080" cy="3152520"/>
              <a:chOff x="5086440" y="1602000"/>
              <a:chExt cx="3844080" cy="3152520"/>
            </a:xfrm>
          </p:grpSpPr>
          <p:sp>
            <p:nvSpPr>
              <p:cNvPr id="1134" name="CustomShape 6"/>
              <p:cNvSpPr/>
              <p:nvPr/>
            </p:nvSpPr>
            <p:spPr>
              <a:xfrm>
                <a:off x="5086440" y="1602000"/>
                <a:ext cx="3799080" cy="3141720"/>
              </a:xfrm>
              <a:prstGeom prst="rect">
                <a:avLst/>
              </a:prstGeom>
              <a:solidFill>
                <a:srgbClr val="C7CC0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5" name="CustomShape 7"/>
              <p:cNvSpPr/>
              <p:nvPr/>
            </p:nvSpPr>
            <p:spPr>
              <a:xfrm>
                <a:off x="5763600" y="1787400"/>
                <a:ext cx="3166920" cy="368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Orientation 2 : C</a:t>
                </a:r>
                <a:r>
                  <a:rPr lang="fr-FR" sz="105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r>
                  <a:rPr lang="fr-FR" sz="105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, objectif en valeur absolue</a:t>
                </a:r>
                <a:endParaRPr lang="fr-FR" sz="105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6" name="CustomShape 8"/>
              <p:cNvSpPr/>
              <p:nvPr/>
            </p:nvSpPr>
            <p:spPr>
              <a:xfrm>
                <a:off x="7542000" y="3322080"/>
                <a:ext cx="504720" cy="54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7" name="CustomShape 9"/>
              <p:cNvSpPr/>
              <p:nvPr/>
            </p:nvSpPr>
            <p:spPr>
              <a:xfrm>
                <a:off x="7270920" y="3121920"/>
                <a:ext cx="559080" cy="400680"/>
              </a:xfrm>
              <a:prstGeom prst="rect">
                <a:avLst/>
              </a:prstGeom>
              <a:solidFill>
                <a:srgbClr val="5DB364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8" name="CustomShape 10"/>
              <p:cNvSpPr/>
              <p:nvPr/>
            </p:nvSpPr>
            <p:spPr>
              <a:xfrm>
                <a:off x="5918400" y="3524040"/>
                <a:ext cx="558720" cy="626760"/>
              </a:xfrm>
              <a:prstGeom prst="rect">
                <a:avLst/>
              </a:prstGeom>
              <a:solidFill>
                <a:srgbClr val="B2B2B2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9" name="CustomShape 11"/>
              <p:cNvSpPr/>
              <p:nvPr/>
            </p:nvSpPr>
            <p:spPr>
              <a:xfrm>
                <a:off x="5918400" y="3007440"/>
                <a:ext cx="558720" cy="5151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0" name="CustomShape 12"/>
              <p:cNvSpPr/>
              <p:nvPr/>
            </p:nvSpPr>
            <p:spPr>
              <a:xfrm>
                <a:off x="5642640" y="4210560"/>
                <a:ext cx="1053360" cy="388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C</a:t>
                </a:r>
                <a:r>
                  <a:rPr lang="fr-FR" sz="100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 base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spc="-1">
                    <a:solidFill>
                      <a:srgbClr val="000000"/>
                    </a:solidFill>
                    <a:latin typeface="Arial"/>
                    <a:ea typeface="DejaVu Sans"/>
                  </a:rPr>
                  <a:t>Arrêté modificatif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141" name="Image 199"/>
              <p:cNvPicPr/>
              <p:nvPr/>
            </p:nvPicPr>
            <p:blipFill>
              <a:blip r:embed="rId2"/>
              <a:stretch/>
            </p:blipFill>
            <p:spPr>
              <a:xfrm>
                <a:off x="5185080" y="1690920"/>
                <a:ext cx="504360" cy="583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42" name="CustomShape 13"/>
              <p:cNvSpPr/>
              <p:nvPr/>
            </p:nvSpPr>
            <p:spPr>
              <a:xfrm>
                <a:off x="5256360" y="4283640"/>
                <a:ext cx="535680" cy="31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3" name="CustomShape 14"/>
              <p:cNvSpPr/>
              <p:nvPr/>
            </p:nvSpPr>
            <p:spPr>
              <a:xfrm>
                <a:off x="7162200" y="4210560"/>
                <a:ext cx="746280" cy="54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Objectif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C</a:t>
                </a:r>
                <a:r>
                  <a:rPr lang="fr-FR" sz="100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2030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4" name="CustomShape 15"/>
              <p:cNvSpPr/>
              <p:nvPr/>
            </p:nvSpPr>
            <p:spPr>
              <a:xfrm>
                <a:off x="5524920" y="2312280"/>
                <a:ext cx="1295640" cy="420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Saisie catégorie usage et surface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5" name="CustomShape 16"/>
              <p:cNvSpPr/>
              <p:nvPr/>
            </p:nvSpPr>
            <p:spPr>
              <a:xfrm>
                <a:off x="7270920" y="3524040"/>
                <a:ext cx="559080" cy="603000"/>
              </a:xfrm>
              <a:prstGeom prst="rect">
                <a:avLst/>
              </a:prstGeom>
              <a:solidFill>
                <a:srgbClr val="669900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6" name="CustomShape 17"/>
              <p:cNvSpPr/>
              <p:nvPr/>
            </p:nvSpPr>
            <p:spPr>
              <a:xfrm>
                <a:off x="7013880" y="2985120"/>
                <a:ext cx="146880" cy="228600"/>
              </a:xfrm>
              <a:custGeom>
                <a:avLst/>
                <a:gdLst>
                  <a:gd name="textAreaLeft" fmla="*/ 0 w 146880"/>
                  <a:gd name="textAreaRight" fmla="*/ 147240 w 146880"/>
                  <a:gd name="textAreaTop" fmla="*/ 0 h 228600"/>
                  <a:gd name="textAreaBottom" fmla="*/ 228960 h 228600"/>
                </a:gdLst>
                <a:ahLst/>
                <a:cxnLst/>
                <a:rect l="textAreaLeft" t="textAreaTop" r="textAreaRight" b="textAreaBottom"/>
                <a:pathLst>
                  <a:path w="562" h="723">
                    <a:moveTo>
                      <a:pt x="0" y="143"/>
                    </a:moveTo>
                    <a:lnTo>
                      <a:pt x="280" y="0"/>
                    </a:lnTo>
                    <a:lnTo>
                      <a:pt x="561" y="143"/>
                    </a:lnTo>
                    <a:lnTo>
                      <a:pt x="420" y="143"/>
                    </a:lnTo>
                    <a:lnTo>
                      <a:pt x="420" y="578"/>
                    </a:lnTo>
                    <a:lnTo>
                      <a:pt x="561" y="578"/>
                    </a:lnTo>
                    <a:lnTo>
                      <a:pt x="280" y="722"/>
                    </a:lnTo>
                    <a:lnTo>
                      <a:pt x="0" y="578"/>
                    </a:lnTo>
                    <a:lnTo>
                      <a:pt x="140" y="578"/>
                    </a:lnTo>
                    <a:lnTo>
                      <a:pt x="140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EE6D4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7" name="Line 18"/>
              <p:cNvSpPr/>
              <p:nvPr/>
            </p:nvSpPr>
            <p:spPr>
              <a:xfrm>
                <a:off x="6679080" y="3819600"/>
                <a:ext cx="372960" cy="360"/>
              </a:xfrm>
              <a:prstGeom prst="line">
                <a:avLst/>
              </a:prstGeom>
              <a:ln w="36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 anchorCtr="1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8" name="Line 19"/>
              <p:cNvSpPr/>
              <p:nvPr/>
            </p:nvSpPr>
            <p:spPr>
              <a:xfrm flipH="1">
                <a:off x="5202000" y="4150800"/>
                <a:ext cx="3579840" cy="360"/>
              </a:xfrm>
              <a:prstGeom prst="line">
                <a:avLst/>
              </a:prstGeom>
              <a:ln w="36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 anchorCtr="1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49" name="CustomShape 20"/>
            <p:cNvSpPr/>
            <p:nvPr/>
          </p:nvSpPr>
          <p:spPr>
            <a:xfrm>
              <a:off x="6864120" y="2166840"/>
              <a:ext cx="1436400" cy="53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Modulation selon indicateurs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d’intensité d’usage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0" name="CustomShape 21"/>
            <p:cNvSpPr/>
            <p:nvPr/>
          </p:nvSpPr>
          <p:spPr>
            <a:xfrm>
              <a:off x="5946480" y="3086280"/>
              <a:ext cx="443160" cy="25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USE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1" name="CustomShape 22"/>
            <p:cNvSpPr/>
            <p:nvPr/>
          </p:nvSpPr>
          <p:spPr>
            <a:xfrm>
              <a:off x="5946480" y="3562560"/>
              <a:ext cx="443160" cy="25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CVC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2" name="Line 23"/>
            <p:cNvSpPr/>
            <p:nvPr/>
          </p:nvSpPr>
          <p:spPr>
            <a:xfrm>
              <a:off x="6157080" y="2685960"/>
              <a:ext cx="360" cy="27036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3" name="Line 24"/>
            <p:cNvSpPr/>
            <p:nvPr/>
          </p:nvSpPr>
          <p:spPr>
            <a:xfrm>
              <a:off x="7541640" y="2702880"/>
              <a:ext cx="360" cy="27072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54" name="CustomShape 2"/>
          <p:cNvSpPr/>
          <p:nvPr/>
        </p:nvSpPr>
        <p:spPr>
          <a:xfrm>
            <a:off x="10122600" y="6187680"/>
            <a:ext cx="431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>
            <a:noAutofit/>
          </a:bodyPr>
          <a:lstStyle/>
          <a:p>
            <a:pPr algn="ctr">
              <a:lnSpc>
                <a:spcPct val="100000"/>
              </a:lnSpc>
            </a:pPr>
            <a:fld id="{E96B0959-DF27-4E24-85A4-203488E19462}" type="slidenum">
              <a:rPr lang="fr-FR" sz="830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fr-FR" sz="83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1">
            <a:extLst>
              <a:ext uri="{FF2B5EF4-FFF2-40B4-BE49-F238E27FC236}">
                <a16:creationId xmlns:a16="http://schemas.microsoft.com/office/drawing/2014/main" id="{AAB8EC7F-7313-4413-AE86-AE3C6FE9A38F}"/>
              </a:ext>
            </a:extLst>
          </p:cNvPr>
          <p:cNvSpPr/>
          <p:nvPr/>
        </p:nvSpPr>
        <p:spPr>
          <a:xfrm>
            <a:off x="171720" y="24156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DEUX objectifs au cœur du dispositif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CustomShape 2"/>
          <p:cNvSpPr/>
          <p:nvPr/>
        </p:nvSpPr>
        <p:spPr>
          <a:xfrm>
            <a:off x="1961760" y="1132920"/>
            <a:ext cx="444384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C</a:t>
            </a:r>
            <a:r>
              <a:rPr lang="fr-FR" b="1" i="1" spc="-1">
                <a:solidFill>
                  <a:srgbClr val="F69D55"/>
                </a:solidFill>
                <a:latin typeface="Arial"/>
                <a:ea typeface="DejaVu Sans"/>
              </a:rPr>
              <a:t>abs</a:t>
            </a:r>
            <a:r>
              <a:rPr lang="fr-FR" b="1" spc="-1">
                <a:solidFill>
                  <a:srgbClr val="F69D55"/>
                </a:solidFill>
                <a:latin typeface="Arial"/>
                <a:ea typeface="DejaVu Sans"/>
              </a:rPr>
              <a:t> : objectif en valeur absolue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C</a:t>
            </a:r>
            <a:r>
              <a:rPr lang="fr-FR" b="1" i="1" spc="-1">
                <a:solidFill>
                  <a:srgbClr val="5C73B2"/>
                </a:solidFill>
                <a:latin typeface="Arial"/>
                <a:ea typeface="DejaVu Sans"/>
              </a:rPr>
              <a:t>abs</a:t>
            </a: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 = CVC + USE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CVC = f(catégorie activité, climat) composante pour l’ambiance thermique et la ventilation</a:t>
            </a:r>
            <a:br>
              <a:rPr/>
            </a:b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 </a:t>
            </a:r>
            <a:endParaRPr lang="fr-FR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pc="-1">
              <a:solidFill>
                <a:srgbClr val="000000"/>
              </a:solidFill>
              <a:latin typeface="Arial"/>
            </a:endParaRPr>
          </a:p>
          <a:p>
            <a:pPr marL="743040" lvl="1" indent="-284760">
              <a:buClr>
                <a:srgbClr val="5C73B2"/>
              </a:buClr>
              <a:buFont typeface="Arial"/>
              <a:buChar char="•"/>
            </a:pP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USE = f(catégorie activité) composante pour les usages spécifiques propres à l'activité</a:t>
            </a:r>
            <a:br>
              <a:rPr/>
            </a:br>
            <a:r>
              <a:rPr lang="fr-FR" spc="-1">
                <a:solidFill>
                  <a:srgbClr val="5C73B2"/>
                </a:solidFill>
                <a:latin typeface="Wingdings"/>
                <a:ea typeface="DejaVu Sans"/>
              </a:rPr>
              <a:t></a:t>
            </a:r>
            <a:r>
              <a:rPr lang="fr-FR" spc="-1">
                <a:solidFill>
                  <a:srgbClr val="5C73B2"/>
                </a:solidFill>
                <a:latin typeface="Arial"/>
                <a:ea typeface="DejaVu Sans"/>
              </a:rPr>
              <a:t> </a:t>
            </a:r>
            <a:r>
              <a:rPr lang="fr-FR" b="1" spc="-1">
                <a:solidFill>
                  <a:srgbClr val="5C73B2"/>
                </a:solidFill>
                <a:latin typeface="Arial"/>
                <a:ea typeface="DejaVu Sans"/>
              </a:rPr>
              <a:t>modulable selon intensité d’usage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CustomShape 3"/>
          <p:cNvSpPr/>
          <p:nvPr/>
        </p:nvSpPr>
        <p:spPr>
          <a:xfrm>
            <a:off x="8938560" y="306720"/>
            <a:ext cx="1456200" cy="35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>
                <a:solidFill>
                  <a:srgbClr val="000000"/>
                </a:solidFill>
                <a:latin typeface="Calibri"/>
                <a:ea typeface="DejaVu Sans"/>
              </a:rPr>
              <a:t>Art. R. 174-23</a:t>
            </a:r>
            <a:endParaRPr lang="fr-FR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58" name="Group 4"/>
          <p:cNvGrpSpPr/>
          <p:nvPr/>
        </p:nvGrpSpPr>
        <p:grpSpPr>
          <a:xfrm>
            <a:off x="6610440" y="1667520"/>
            <a:ext cx="3844080" cy="3152520"/>
            <a:chOff x="5086440" y="1667520"/>
            <a:chExt cx="3844080" cy="3152520"/>
          </a:xfrm>
        </p:grpSpPr>
        <p:grpSp>
          <p:nvGrpSpPr>
            <p:cNvPr id="1159" name="Group 5"/>
            <p:cNvGrpSpPr/>
            <p:nvPr/>
          </p:nvGrpSpPr>
          <p:grpSpPr>
            <a:xfrm>
              <a:off x="5086440" y="1667520"/>
              <a:ext cx="3844080" cy="3152520"/>
              <a:chOff x="5086440" y="1667520"/>
              <a:chExt cx="3844080" cy="3152520"/>
            </a:xfrm>
          </p:grpSpPr>
          <p:sp>
            <p:nvSpPr>
              <p:cNvPr id="1160" name="CustomShape 6"/>
              <p:cNvSpPr/>
              <p:nvPr/>
            </p:nvSpPr>
            <p:spPr>
              <a:xfrm>
                <a:off x="5086440" y="1667520"/>
                <a:ext cx="3799080" cy="3141720"/>
              </a:xfrm>
              <a:prstGeom prst="rect">
                <a:avLst/>
              </a:prstGeom>
              <a:solidFill>
                <a:srgbClr val="C7CC0F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1" name="CustomShape 7"/>
              <p:cNvSpPr/>
              <p:nvPr/>
            </p:nvSpPr>
            <p:spPr>
              <a:xfrm>
                <a:off x="5763600" y="1852920"/>
                <a:ext cx="3166920" cy="368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fr-FR" sz="105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Orientation 2 : C</a:t>
                </a:r>
                <a:r>
                  <a:rPr lang="fr-FR" sz="105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r>
                  <a:rPr lang="fr-FR" sz="105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, objectif en valeur absolue</a:t>
                </a:r>
                <a:endParaRPr lang="fr-FR" sz="105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2" name="CustomShape 8"/>
              <p:cNvSpPr/>
              <p:nvPr/>
            </p:nvSpPr>
            <p:spPr>
              <a:xfrm>
                <a:off x="7542000" y="3387600"/>
                <a:ext cx="504720" cy="54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3" name="CustomShape 9"/>
              <p:cNvSpPr/>
              <p:nvPr/>
            </p:nvSpPr>
            <p:spPr>
              <a:xfrm>
                <a:off x="7270920" y="3187440"/>
                <a:ext cx="559080" cy="400680"/>
              </a:xfrm>
              <a:prstGeom prst="rect">
                <a:avLst/>
              </a:prstGeom>
              <a:solidFill>
                <a:srgbClr val="5DB364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4" name="CustomShape 10"/>
              <p:cNvSpPr/>
              <p:nvPr/>
            </p:nvSpPr>
            <p:spPr>
              <a:xfrm>
                <a:off x="5918400" y="3589560"/>
                <a:ext cx="558720" cy="626760"/>
              </a:xfrm>
              <a:prstGeom prst="rect">
                <a:avLst/>
              </a:prstGeom>
              <a:solidFill>
                <a:srgbClr val="B2B2B2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5" name="CustomShape 11"/>
              <p:cNvSpPr/>
              <p:nvPr/>
            </p:nvSpPr>
            <p:spPr>
              <a:xfrm>
                <a:off x="5918400" y="3072960"/>
                <a:ext cx="558720" cy="5151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6" name="CustomShape 12"/>
              <p:cNvSpPr/>
              <p:nvPr/>
            </p:nvSpPr>
            <p:spPr>
              <a:xfrm>
                <a:off x="5642640" y="4276080"/>
                <a:ext cx="1053360" cy="388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C</a:t>
                </a:r>
                <a:r>
                  <a:rPr lang="fr-FR" sz="100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 base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spc="-1">
                    <a:solidFill>
                      <a:srgbClr val="000000"/>
                    </a:solidFill>
                    <a:latin typeface="Arial"/>
                    <a:ea typeface="DejaVu Sans"/>
                  </a:rPr>
                  <a:t>Arrêté modificatif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167" name="Image 199"/>
              <p:cNvPicPr/>
              <p:nvPr/>
            </p:nvPicPr>
            <p:blipFill>
              <a:blip r:embed="rId2"/>
              <a:stretch/>
            </p:blipFill>
            <p:spPr>
              <a:xfrm>
                <a:off x="5185080" y="1756440"/>
                <a:ext cx="504360" cy="5839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68" name="CustomShape 13"/>
              <p:cNvSpPr/>
              <p:nvPr/>
            </p:nvSpPr>
            <p:spPr>
              <a:xfrm>
                <a:off x="5256360" y="4349160"/>
                <a:ext cx="535680" cy="31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9" name="CustomShape 14"/>
              <p:cNvSpPr/>
              <p:nvPr/>
            </p:nvSpPr>
            <p:spPr>
              <a:xfrm>
                <a:off x="7162200" y="4276080"/>
                <a:ext cx="746280" cy="54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Objectif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C</a:t>
                </a:r>
                <a:r>
                  <a:rPr lang="fr-FR" sz="1000" b="1" i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abs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2030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0" name="CustomShape 15"/>
              <p:cNvSpPr/>
              <p:nvPr/>
            </p:nvSpPr>
            <p:spPr>
              <a:xfrm>
                <a:off x="5524920" y="2377800"/>
                <a:ext cx="1295640" cy="4201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000" b="1" spc="-1">
                    <a:solidFill>
                      <a:srgbClr val="000000"/>
                    </a:solidFill>
                    <a:latin typeface="Arial"/>
                    <a:ea typeface="DejaVu Sans"/>
                  </a:rPr>
                  <a:t>Saisie catégorie usage et surface</a:t>
                </a:r>
                <a:endParaRPr lang="fr-FR" sz="1000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1" name="CustomShape 16"/>
              <p:cNvSpPr/>
              <p:nvPr/>
            </p:nvSpPr>
            <p:spPr>
              <a:xfrm>
                <a:off x="7270920" y="3589560"/>
                <a:ext cx="559080" cy="603000"/>
              </a:xfrm>
              <a:prstGeom prst="rect">
                <a:avLst/>
              </a:prstGeom>
              <a:solidFill>
                <a:srgbClr val="669900"/>
              </a:solidFill>
              <a:ln w="0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2" name="CustomShape 17"/>
              <p:cNvSpPr/>
              <p:nvPr/>
            </p:nvSpPr>
            <p:spPr>
              <a:xfrm>
                <a:off x="7013880" y="3050640"/>
                <a:ext cx="146880" cy="228600"/>
              </a:xfrm>
              <a:custGeom>
                <a:avLst/>
                <a:gdLst>
                  <a:gd name="textAreaLeft" fmla="*/ 0 w 146880"/>
                  <a:gd name="textAreaRight" fmla="*/ 147240 w 146880"/>
                  <a:gd name="textAreaTop" fmla="*/ 0 h 228600"/>
                  <a:gd name="textAreaBottom" fmla="*/ 228960 h 228600"/>
                </a:gdLst>
                <a:ahLst/>
                <a:cxnLst/>
                <a:rect l="textAreaLeft" t="textAreaTop" r="textAreaRight" b="textAreaBottom"/>
                <a:pathLst>
                  <a:path w="562" h="723">
                    <a:moveTo>
                      <a:pt x="0" y="143"/>
                    </a:moveTo>
                    <a:lnTo>
                      <a:pt x="280" y="0"/>
                    </a:lnTo>
                    <a:lnTo>
                      <a:pt x="561" y="143"/>
                    </a:lnTo>
                    <a:lnTo>
                      <a:pt x="420" y="143"/>
                    </a:lnTo>
                    <a:lnTo>
                      <a:pt x="420" y="578"/>
                    </a:lnTo>
                    <a:lnTo>
                      <a:pt x="561" y="578"/>
                    </a:lnTo>
                    <a:lnTo>
                      <a:pt x="280" y="722"/>
                    </a:lnTo>
                    <a:lnTo>
                      <a:pt x="0" y="578"/>
                    </a:lnTo>
                    <a:lnTo>
                      <a:pt x="140" y="578"/>
                    </a:lnTo>
                    <a:lnTo>
                      <a:pt x="140" y="143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EE6D4D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3" name="Line 18"/>
              <p:cNvSpPr/>
              <p:nvPr/>
            </p:nvSpPr>
            <p:spPr>
              <a:xfrm>
                <a:off x="6679080" y="3885120"/>
                <a:ext cx="372960" cy="360"/>
              </a:xfrm>
              <a:prstGeom prst="line">
                <a:avLst/>
              </a:prstGeom>
              <a:ln w="36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 anchorCtr="1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4" name="Line 19"/>
              <p:cNvSpPr/>
              <p:nvPr/>
            </p:nvSpPr>
            <p:spPr>
              <a:xfrm flipH="1">
                <a:off x="5202000" y="4216320"/>
                <a:ext cx="3579840" cy="360"/>
              </a:xfrm>
              <a:prstGeom prst="line">
                <a:avLst/>
              </a:prstGeom>
              <a:ln w="36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-44640" rIns="90000" bIns="-44640" anchor="t" anchorCtr="1">
                <a:noAutofit/>
              </a:bodyPr>
              <a:lstStyle/>
              <a:p>
                <a:endParaRPr lang="fr-FR" spc="-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75" name="CustomShape 20"/>
            <p:cNvSpPr/>
            <p:nvPr/>
          </p:nvSpPr>
          <p:spPr>
            <a:xfrm>
              <a:off x="6864120" y="2232360"/>
              <a:ext cx="1436400" cy="53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Modulation selon indicateurs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000" b="1" spc="-1">
                  <a:solidFill>
                    <a:srgbClr val="000000"/>
                  </a:solidFill>
                  <a:latin typeface="Arial"/>
                  <a:ea typeface="DejaVu Sans"/>
                </a:rPr>
                <a:t>d’intensité d’usage</a:t>
              </a:r>
              <a:endParaRPr lang="fr-FR" sz="10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6" name="CustomShape 21"/>
            <p:cNvSpPr/>
            <p:nvPr/>
          </p:nvSpPr>
          <p:spPr>
            <a:xfrm>
              <a:off x="5946480" y="3151800"/>
              <a:ext cx="443160" cy="25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USE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7" name="CustomShape 22"/>
            <p:cNvSpPr/>
            <p:nvPr/>
          </p:nvSpPr>
          <p:spPr>
            <a:xfrm>
              <a:off x="5946480" y="3628080"/>
              <a:ext cx="443160" cy="25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100" b="1" spc="-1">
                  <a:solidFill>
                    <a:srgbClr val="000000"/>
                  </a:solidFill>
                  <a:latin typeface="Arial Narrow"/>
                  <a:ea typeface="DejaVu Sans"/>
                </a:rPr>
                <a:t>CVC</a:t>
              </a:r>
              <a:endParaRPr lang="fr-FR" sz="1100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FR" sz="11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8" name="Line 23"/>
            <p:cNvSpPr/>
            <p:nvPr/>
          </p:nvSpPr>
          <p:spPr>
            <a:xfrm>
              <a:off x="6157080" y="2751480"/>
              <a:ext cx="360" cy="27036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9" name="Line 24"/>
            <p:cNvSpPr/>
            <p:nvPr/>
          </p:nvSpPr>
          <p:spPr>
            <a:xfrm>
              <a:off x="7541640" y="2768400"/>
              <a:ext cx="360" cy="270720"/>
            </a:xfrm>
            <a:prstGeom prst="line">
              <a:avLst/>
            </a:prstGeom>
            <a:ln w="36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 anchorCtr="1">
              <a:noAutofit/>
            </a:bodyPr>
            <a:lstStyle/>
            <a:p>
              <a:endParaRPr lang="fr-FR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80" name="CustomShape 25"/>
          <p:cNvSpPr/>
          <p:nvPr/>
        </p:nvSpPr>
        <p:spPr>
          <a:xfrm>
            <a:off x="2560800" y="5127840"/>
            <a:ext cx="5119200" cy="519120"/>
          </a:xfrm>
          <a:prstGeom prst="rect">
            <a:avLst/>
          </a:prstGeom>
          <a:solidFill>
            <a:srgbClr val="EE6D4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i="1" spc="-1">
                <a:solidFill>
                  <a:srgbClr val="FFFFFF"/>
                </a:solidFill>
                <a:latin typeface="Arial"/>
                <a:ea typeface="DejaVu Sans"/>
              </a:rPr>
              <a:t>Nota bene : </a:t>
            </a:r>
            <a:r>
              <a:rPr lang="fr-FR" sz="1400" i="1" spc="-1">
                <a:solidFill>
                  <a:srgbClr val="FFFFFF"/>
                </a:solidFill>
                <a:latin typeface="Arial"/>
                <a:ea typeface="DejaVu Sans"/>
              </a:rPr>
              <a:t>L’influence des modalités d’occupation des locaux sur la composante CVC est intégrée dans la valeur USE</a:t>
            </a:r>
            <a:endParaRPr lang="fr-FR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1" name="CustomShape 2"/>
          <p:cNvSpPr/>
          <p:nvPr/>
        </p:nvSpPr>
        <p:spPr>
          <a:xfrm>
            <a:off x="10122600" y="6187680"/>
            <a:ext cx="43128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>
            <a:noAutofit/>
          </a:bodyPr>
          <a:lstStyle/>
          <a:p>
            <a:pPr algn="ctr">
              <a:lnSpc>
                <a:spcPct val="100000"/>
              </a:lnSpc>
            </a:pPr>
            <a:fld id="{1EB509FC-657C-4AB3-92D3-7E6D41505301}" type="slidenum">
              <a:rPr lang="fr-FR" sz="830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fr-FR" sz="83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ustomShape 1">
            <a:extLst>
              <a:ext uri="{FF2B5EF4-FFF2-40B4-BE49-F238E27FC236}">
                <a16:creationId xmlns:a16="http://schemas.microsoft.com/office/drawing/2014/main" id="{5C9BE5C2-5101-4FD4-ABFD-6B7A2BCE451A}"/>
              </a:ext>
            </a:extLst>
          </p:cNvPr>
          <p:cNvSpPr/>
          <p:nvPr/>
        </p:nvSpPr>
        <p:spPr>
          <a:xfrm>
            <a:off x="171720" y="241560"/>
            <a:ext cx="8785440" cy="91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cap="all" spc="-1" dirty="0">
                <a:solidFill>
                  <a:srgbClr val="EC7253"/>
                </a:solidFill>
                <a:latin typeface="Arial"/>
                <a:ea typeface="DejaVu Sans"/>
              </a:rPr>
              <a:t>DEUX objectifs au cœur du dispositif</a:t>
            </a:r>
            <a:endParaRPr lang="fr-FR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16C4C9A3-9007-4864-A797-FA347AAE270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91035" y="1662617"/>
            <a:ext cx="8934480" cy="2243160"/>
          </a:xfrm>
          <a:prstGeom prst="rect">
            <a:avLst/>
          </a:prstGeom>
          <a:ln w="0">
            <a:noFill/>
          </a:ln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3EFC6C2A-F36B-434C-BA7D-EF2F2037C94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917731" y="4600937"/>
            <a:ext cx="9142560" cy="1821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EB64CC-B560-4503-A333-9AC3BFBC2765}"/>
              </a:ext>
            </a:extLst>
          </p:cNvPr>
          <p:cNvSpPr/>
          <p:nvPr/>
        </p:nvSpPr>
        <p:spPr>
          <a:xfrm>
            <a:off x="822639" y="4068691"/>
            <a:ext cx="452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F69D55"/>
                </a:solidFill>
                <a:latin typeface="Arial"/>
                <a:ea typeface="DejaVu Sans"/>
              </a:rPr>
              <a:t>Focus : composante USE en kWh/m²/an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B0C91-C145-4036-9B57-597120CBF9A1}"/>
              </a:ext>
            </a:extLst>
          </p:cNvPr>
          <p:cNvSpPr/>
          <p:nvPr/>
        </p:nvSpPr>
        <p:spPr>
          <a:xfrm>
            <a:off x="491035" y="1130371"/>
            <a:ext cx="454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F69D55"/>
                </a:solidFill>
                <a:latin typeface="Arial"/>
                <a:ea typeface="DejaVu Sans"/>
              </a:rPr>
              <a:t>Focus : composante CVC en kWh/m²/an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6363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1961</Words>
  <Application>Microsoft Office PowerPoint</Application>
  <PresentationFormat>Grand écran</PresentationFormat>
  <Paragraphs>269</Paragraphs>
  <Slides>27</Slides>
  <Notes>3</Notes>
  <HiddenSlides>12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DejaVu Sans</vt:lpstr>
      <vt:lpstr>MV Boli</vt:lpstr>
      <vt:lpstr>Times New Roman</vt:lpstr>
      <vt:lpstr>Wingdings</vt:lpstr>
      <vt:lpstr>Thème Office</vt:lpstr>
      <vt:lpstr>Contexte réglementaire français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dispositif éco énergie tertiaire, au cœur de la gpi active</vt:lpstr>
      <vt:lpstr>Le dispositif éco énergie tertiaire, au cœur de la gpi active</vt:lpstr>
      <vt:lpstr>Le dispositif éco énergie tertiaire, au cœur de la gpi active</vt:lpstr>
      <vt:lpstr>Présentation PowerPoint</vt:lpstr>
      <vt:lpstr>Présentation PowerPoint</vt:lpstr>
      <vt:lpstr>Présentation PowerPoint</vt:lpstr>
      <vt:lpstr>Onglet accueil</vt:lpstr>
      <vt:lpstr>Onglet structure</vt:lpstr>
      <vt:lpstr>Onglet entité fonctionnelle</vt:lpstr>
      <vt:lpstr>Onglet entité fonctionnelle assujettie</vt:lpstr>
      <vt:lpstr>Onglet entité fonctionnelle</vt:lpstr>
      <vt:lpstr>Onglet consommation / activité</vt:lpstr>
      <vt:lpstr>Onglet consommation / consommation générale</vt:lpstr>
      <vt:lpstr>Onglet consommation / ajustement climatique</vt:lpstr>
      <vt:lpstr>Onglet consommation / volume d’activité</vt:lpstr>
      <vt:lpstr>Onglet synthèse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M. Emmanuel LE DUC</dc:creator>
  <cp:lastModifiedBy>M. Emmanuel LE DUC</cp:lastModifiedBy>
  <cp:revision>17</cp:revision>
  <dcterms:created xsi:type="dcterms:W3CDTF">2025-10-16T08:40:36Z</dcterms:created>
  <dcterms:modified xsi:type="dcterms:W3CDTF">2025-11-05T11:04:09Z</dcterms:modified>
</cp:coreProperties>
</file>