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11"/>
  </p:notesMasterIdLst>
  <p:sldIdLst>
    <p:sldId id="256" r:id="rId3"/>
    <p:sldId id="257" r:id="rId4"/>
    <p:sldId id="258" r:id="rId5"/>
    <p:sldId id="259" r:id="rId6"/>
    <p:sldId id="260" r:id="rId7"/>
    <p:sldId id="261" r:id="rId8"/>
    <p:sldId id="262" r:id="rId9"/>
    <p:sldId id="272" r:id="rId10"/>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59" autoAdjust="0"/>
  </p:normalViewPr>
  <p:slideViewPr>
    <p:cSldViewPr snapToGrid="0">
      <p:cViewPr varScale="1">
        <p:scale>
          <a:sx n="57" d="100"/>
          <a:sy n="57" d="100"/>
        </p:scale>
        <p:origin x="924" y="3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3276600" cy="536575"/>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4281488" y="0"/>
            <a:ext cx="3276600" cy="536575"/>
          </a:xfrm>
          <a:prstGeom prst="rect">
            <a:avLst/>
          </a:prstGeom>
        </p:spPr>
        <p:txBody>
          <a:bodyPr vert="horz" lIns="91440" tIns="45720" rIns="91440" bIns="45720" rtlCol="0"/>
          <a:lstStyle>
            <a:lvl1pPr algn="r">
              <a:defRPr sz="1200"/>
            </a:lvl1pPr>
          </a:lstStyle>
          <a:p>
            <a:pPr>
              <a:defRPr/>
            </a:pPr>
            <a:fld id="{908CABD0-D5E6-4E44-B83A-D934BDB3AFCB}" type="datetimeFigureOut">
              <a:rPr lang="fr-FR"/>
              <a:t>13/01/2026</a:t>
            </a:fld>
            <a:endParaRPr lang="fr-FR"/>
          </a:p>
        </p:txBody>
      </p:sp>
      <p:sp>
        <p:nvSpPr>
          <p:cNvPr id="4" name="Espace réservé de l'image des diapositives 3"/>
          <p:cNvSpPr>
            <a:spLocks noGrp="1" noRot="1" noChangeAspect="1"/>
          </p:cNvSpPr>
          <p:nvPr>
            <p:ph type="sldImg" idx="2"/>
          </p:nvPr>
        </p:nvSpPr>
        <p:spPr bwMode="auto">
          <a:xfrm>
            <a:off x="573088" y="1336675"/>
            <a:ext cx="6413500" cy="3608388"/>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755650" y="5145088"/>
            <a:ext cx="6048375" cy="42100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10155238"/>
            <a:ext cx="3276600" cy="536575"/>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4281488" y="10155238"/>
            <a:ext cx="3276600" cy="536575"/>
          </a:xfrm>
          <a:prstGeom prst="rect">
            <a:avLst/>
          </a:prstGeom>
        </p:spPr>
        <p:txBody>
          <a:bodyPr vert="horz" lIns="91440" tIns="45720" rIns="91440" bIns="45720" rtlCol="0" anchor="b"/>
          <a:lstStyle>
            <a:lvl1pPr algn="r">
              <a:defRPr sz="1200"/>
            </a:lvl1pPr>
          </a:lstStyle>
          <a:p>
            <a:pPr>
              <a:defRPr/>
            </a:pPr>
            <a:fld id="{C70AB294-0210-4733-8C8D-CE5DA72A48B6}"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c-paysdelumbres.fr/f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c-paysdelumbres.fr/fr/les-grands-projets/stations-de-mobilit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1A83289-5017-70A5-65CC-FC9EDC25AF2A}"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2EBA18D-C6FE-E2E6-AAED-8047374075EF}"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43B5C8A-B466-5F71-F779-8F069BB8A870}"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Souhait d’introduire cette journée technique par le visionnage d’un film sur les mobilités en territoire peu dense, sur la mise en place d’un bouquet de services et le changement de comportement face à nos déplacements.</a:t>
            </a:r>
          </a:p>
          <a:p>
            <a:pPr>
              <a:defRPr/>
            </a:pPr>
            <a:r>
              <a:rPr lang="fr-FR" dirty="0"/>
              <a:t>Film qui s’inscrit dans le cadre d’une recherche-action, le Cerema a réalisé un </a:t>
            </a:r>
            <a:r>
              <a:rPr lang="fr-FR" b="1" dirty="0"/>
              <a:t>film documentaire sur les habitudes de mobilités des habitants du territoire</a:t>
            </a:r>
            <a:r>
              <a:rPr lang="fr-FR" dirty="0"/>
              <a:t> de la CCPL tourné en juin et en septembre 2024. </a:t>
            </a:r>
            <a:endParaRPr dirty="0"/>
          </a:p>
          <a:p>
            <a:pPr>
              <a:defRPr/>
            </a:pPr>
            <a:r>
              <a:rPr lang="fr-FR" dirty="0"/>
              <a:t>Le projet </a:t>
            </a:r>
            <a:r>
              <a:rPr lang="fr-FR" dirty="0" err="1"/>
              <a:t>Mobility</a:t>
            </a:r>
            <a:r>
              <a:rPr lang="fr-FR" dirty="0"/>
              <a:t> </a:t>
            </a:r>
            <a:r>
              <a:rPr lang="fr-FR" dirty="0" err="1"/>
              <a:t>Makers</a:t>
            </a:r>
            <a:r>
              <a:rPr lang="fr-FR" dirty="0"/>
              <a:t> est un projet Interreg North </a:t>
            </a:r>
            <a:r>
              <a:rPr lang="fr-FR" dirty="0" err="1"/>
              <a:t>Sea</a:t>
            </a:r>
            <a:r>
              <a:rPr lang="fr-FR" dirty="0"/>
              <a:t> où le Cerema et 14 autres structures ont été partenaires. Vaste projet qui vise à mieux accompagner les changements de comportement de mobilité des résidents en zone peu dense pour qu'ils utilisent à plus grande échelle les solutions de mobilité alternatives déjà mises en place dans ces territoires mais encore peu utilisées.</a:t>
            </a:r>
            <a:br>
              <a:rPr lang="fr-FR" dirty="0"/>
            </a:br>
            <a:br>
              <a:rPr lang="fr-FR" dirty="0"/>
            </a:br>
            <a:endParaRPr lang="fr-FR" dirty="0"/>
          </a:p>
        </p:txBody>
      </p:sp>
      <p:sp>
        <p:nvSpPr>
          <p:cNvPr id="4" name="Espace réservé du numéro de diapositive 3"/>
          <p:cNvSpPr>
            <a:spLocks noGrp="1"/>
          </p:cNvSpPr>
          <p:nvPr>
            <p:ph type="sldNum" sz="quarter" idx="5"/>
          </p:nvPr>
        </p:nvSpPr>
        <p:spPr bwMode="auto"/>
        <p:txBody>
          <a:bodyPr/>
          <a:lstStyle/>
          <a:p>
            <a:pPr>
              <a:defRPr/>
            </a:pPr>
            <a:fld id="{C70AB294-0210-4733-8C8D-CE5DA72A48B6}" type="slidenum">
              <a:rPr lang="fr-F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dirty="0"/>
              <a:t>À 60-70km de Lille</a:t>
            </a:r>
            <a:r>
              <a:rPr lang="fr-FR" dirty="0"/>
              <a:t>- Nord Pas de Calais</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hlinkClick r:id="rId3"/>
              </a:rPr>
              <a:t>CC du Pays de Lumbres</a:t>
            </a:r>
            <a:r>
              <a:rPr lang="fr-FR" dirty="0"/>
              <a:t> déjà très en pointe en matière d’</a:t>
            </a:r>
            <a:r>
              <a:rPr lang="fr-FR" dirty="0">
                <a:hlinkClick r:id="rId4"/>
              </a:rPr>
              <a:t>offre de mobilité</a:t>
            </a:r>
            <a:r>
              <a:rPr lang="fr-FR" dirty="0"/>
              <a:t>. Depuis plusieurs années le territoire développe des solutions visant des déplacements plus vertueux en favorisant le covoiturage, la voiture électrique, et plus récemment le vélopartage et l'autopartage ainsi que le transport solidaire. Il constitue aujourd'hui un véritable laboratoire sur les mobilités actives et décarbonées pour les déplacements du quotidien en milieu périurbain.</a:t>
            </a:r>
          </a:p>
          <a:p>
            <a:pPr>
              <a:defRPr/>
            </a:pPr>
            <a:endParaRPr dirty="0"/>
          </a:p>
        </p:txBody>
      </p:sp>
      <p:sp>
        <p:nvSpPr>
          <p:cNvPr id="4" name="Slide Number Placeholder 3"/>
          <p:cNvSpPr>
            <a:spLocks noGrp="1"/>
          </p:cNvSpPr>
          <p:nvPr>
            <p:ph type="sldNum" sz="quarter" idx="10"/>
          </p:nvPr>
        </p:nvSpPr>
        <p:spPr bwMode="auto"/>
        <p:txBody>
          <a:bodyPr/>
          <a:lstStyle/>
          <a:p>
            <a:pPr>
              <a:defRPr/>
            </a:pPr>
            <a:fld id="{B2B551EB-4626-7FCF-B3E7-88C988F62784}"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L’origine de cette recherche-action part de l'hypothèse qu’une meilleure connaissance mutuelle et une plus grande solidarité entre les générations peuvent devenir des leviers puissants pour repenser la mobilité. </a:t>
            </a:r>
          </a:p>
          <a:p>
            <a:pPr>
              <a:defRPr/>
            </a:pPr>
            <a:r>
              <a:rPr lang="fr-FR" dirty="0"/>
              <a:t>La méthodologie retenue consiste à réaliser des parcours commentés et des parcours du combattants avec des jeunes et des seniors afin d’identifier leurs pratiques et contraintes respectives en matière de déplacements. Ces expériences offrent un regard croisé sur deux générations parfois très éloignées l’une de l’autre dans leur rapport à la mobilité. </a:t>
            </a:r>
          </a:p>
          <a:p>
            <a:pPr>
              <a:defRPr/>
            </a:pPr>
            <a:r>
              <a:rPr lang="fr-FR" dirty="0"/>
              <a:t>Il vise à identifier les facteurs qui contribuent à la dépendance à la voiture pour les déplacements, ainsi que des stratégies pour réduire cette dépendance et favoriser l'évolution des comportements.</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Jusqu’à 4’30</a:t>
            </a:r>
          </a:p>
          <a:p>
            <a:pPr>
              <a:defRPr/>
            </a:pPr>
            <a:endParaRP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C70AB294-0210-4733-8C8D-CE5DA72A48B6}" type="slidenum">
              <a:rPr lang="fr-F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34384823" name="Espace réservé de l'image des diapositives 1"/>
          <p:cNvSpPr>
            <a:spLocks noGrp="1" noRot="1" noChangeAspect="1"/>
          </p:cNvSpPr>
          <p:nvPr>
            <p:ph type="sldImg"/>
          </p:nvPr>
        </p:nvSpPr>
        <p:spPr bwMode="auto"/>
      </p:sp>
      <p:sp>
        <p:nvSpPr>
          <p:cNvPr id="28089544"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dirty="0"/>
              <a:t>Jusqu’à 4’30</a:t>
            </a:r>
          </a:p>
          <a:p>
            <a:pPr marL="0" marR="0" lvl="0" indent="0" algn="l" defTabSz="914400">
              <a:lnSpc>
                <a:spcPct val="100000"/>
              </a:lnSpc>
              <a:spcBef>
                <a:spcPts val="0"/>
              </a:spcBef>
              <a:spcAft>
                <a:spcPts val="0"/>
              </a:spcAft>
              <a:buClrTx/>
              <a:buSzTx/>
              <a:buFontTx/>
              <a:buNone/>
              <a:defRPr/>
            </a:pPr>
            <a:r>
              <a:rPr lang="fr-FR" dirty="0"/>
              <a:t>Je vous invite vraiment à visualiser ce documentaire qui est très riche et très enrichissant. On est vraiment dans le concret.</a:t>
            </a:r>
          </a:p>
          <a:p>
            <a:pPr marL="0" marR="0" lvl="0" indent="0" algn="l" defTabSz="914400">
              <a:lnSpc>
                <a:spcPct val="100000"/>
              </a:lnSpc>
              <a:spcBef>
                <a:spcPts val="0"/>
              </a:spcBef>
              <a:spcAft>
                <a:spcPts val="0"/>
              </a:spcAft>
              <a:buClrTx/>
              <a:buSzTx/>
              <a:buFontTx/>
              <a:buNone/>
              <a:defRPr/>
            </a:pPr>
            <a:r>
              <a:rPr lang="fr-FR" dirty="0"/>
              <a:t>Et pour poursuivre, il y a quelques mots qui m’ont interpellé dans cette petite introduction : la mobilité en territoire peu dense, c’est COMPLEXE, il faut faire qqch d’harmonieux, pas trop coûteux, d’écologique et de l’imaginer collectivement.</a:t>
            </a:r>
            <a:endParaRPr dirty="0"/>
          </a:p>
          <a:p>
            <a:pPr>
              <a:defRPr/>
            </a:pPr>
            <a:r>
              <a:rPr lang="fr-FR" dirty="0"/>
              <a:t>Parler du </a:t>
            </a:r>
            <a:r>
              <a:rPr lang="fr-FR" dirty="0" err="1"/>
              <a:t>quetsionnaire</a:t>
            </a:r>
            <a:r>
              <a:rPr lang="fr-FR" dirty="0"/>
              <a:t> très important pour le Cerema qui souhaite </a:t>
            </a:r>
            <a:r>
              <a:rPr lang="fr-FR" dirty="0">
                <a:solidFill>
                  <a:srgbClr val="131313"/>
                </a:solidFill>
                <a:effectLst/>
              </a:rPr>
              <a:t>recueillir votre avis sur les services et offres de mobilités existantes</a:t>
            </a:r>
            <a:endParaRPr dirty="0"/>
          </a:p>
          <a:p>
            <a:pPr>
              <a:defRPr/>
            </a:pPr>
            <a:endParaRPr lang="fr-FR" dirty="0"/>
          </a:p>
        </p:txBody>
      </p:sp>
      <p:sp>
        <p:nvSpPr>
          <p:cNvPr id="1172263186" name="Espace réservé du numéro de diapositive 3"/>
          <p:cNvSpPr>
            <a:spLocks noGrp="1"/>
          </p:cNvSpPr>
          <p:nvPr>
            <p:ph type="sldNum" sz="quarter" idx="5"/>
          </p:nvPr>
        </p:nvSpPr>
        <p:spPr bwMode="auto"/>
        <p:txBody>
          <a:bodyPr/>
          <a:lstStyle/>
          <a:p>
            <a:pPr>
              <a:defRPr/>
            </a:pPr>
            <a:fld id="{247BE5D9-8503-2E0F-A478-AA41A0C9026B}" type="slidenum">
              <a:rPr lang="fr-F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5322F9-CAEA-258E-55D3-8FC74E1FCFBD}"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bwMode="auto">
        <a:xfrm>
          <a:off x="0" y="0"/>
          <a:ext cx="0" cy="0"/>
          <a:chOff x="0" y="0"/>
          <a:chExt cx="0" cy="0"/>
        </a:xfrm>
      </p:grpSpPr>
      <p:sp>
        <p:nvSpPr>
          <p:cNvPr id="4" name="Espace réservé du titre 1"/>
          <p:cNvSpPr>
            <a:spLocks noGrp="1"/>
          </p:cNvSpPr>
          <p:nvPr>
            <p:ph type="title" idx="10"/>
          </p:nvPr>
        </p:nvSpPr>
        <p:spPr bwMode="auto">
          <a:xfrm>
            <a:off x="3355451" y="1112110"/>
            <a:ext cx="8836550" cy="2572308"/>
          </a:xfrm>
          <a:prstGeom prst="rect">
            <a:avLst/>
          </a:prstGeom>
        </p:spPr>
        <p:txBody>
          <a:bodyPr vert="horz" lIns="91440" tIns="45720" rIns="91440" bIns="45720" rtlCol="0" anchor="ctr">
            <a:normAutofit/>
          </a:bodyPr>
          <a:lstStyle/>
          <a:p>
            <a:pPr>
              <a:defRPr/>
            </a:pPr>
            <a:r>
              <a:rPr lang="fr-FR"/>
              <a:t>Modifiez le style du titre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sp>
        <p:nvSpPr>
          <p:cNvPr id="14" name="Rectangle 13"/>
          <p:cNvSpPr/>
          <p:nvPr userDrawn="1"/>
        </p:nvSpPr>
        <p:spPr bwMode="auto">
          <a:xfrm>
            <a:off x="0" y="445641"/>
            <a:ext cx="11220450" cy="985805"/>
          </a:xfrm>
          <a:prstGeom prst="rect">
            <a:avLst/>
          </a:prstGeom>
          <a:solidFill>
            <a:srgbClr val="4F6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800">
              <a:solidFill>
                <a:srgbClr val="507482"/>
              </a:solidFill>
            </a:endParaRPr>
          </a:p>
        </p:txBody>
      </p:sp>
      <p:sp>
        <p:nvSpPr>
          <p:cNvPr id="12" name="Espace réservé du titre 2"/>
          <p:cNvSpPr>
            <a:spLocks noGrp="1"/>
          </p:cNvSpPr>
          <p:nvPr>
            <p:ph type="title"/>
          </p:nvPr>
        </p:nvSpPr>
        <p:spPr bwMode="auto">
          <a:xfrm>
            <a:off x="0" y="445641"/>
            <a:ext cx="10315575" cy="985805"/>
          </a:xfrm>
          <a:prstGeom prst="rect">
            <a:avLst/>
          </a:prstGeom>
          <a:solidFill>
            <a:srgbClr val="4F6683"/>
          </a:solidFill>
        </p:spPr>
        <p:txBody>
          <a:bodyPr vert="horz" lIns="91440" tIns="45720" rIns="91440" bIns="45720" rtlCol="0" anchor="ctr">
            <a:normAutofit/>
          </a:bodyPr>
          <a:lstStyle/>
          <a:p>
            <a:pPr>
              <a:defRPr/>
            </a:pPr>
            <a:r>
              <a:rPr lang="fr-FR"/>
              <a:t>Modifiez le style du titre</a:t>
            </a:r>
            <a:endParaRPr/>
          </a:p>
        </p:txBody>
      </p:sp>
      <p:pic>
        <p:nvPicPr>
          <p:cNvPr id="13" name="Image 9"/>
          <p:cNvPicPr/>
          <p:nvPr userDrawn="1"/>
        </p:nvPicPr>
        <p:blipFill>
          <a:blip r:embed="rId2"/>
          <a:stretch/>
        </p:blipFill>
        <p:spPr bwMode="auto">
          <a:xfrm>
            <a:off x="10467675" y="218542"/>
            <a:ext cx="1440000" cy="1440000"/>
          </a:xfrm>
          <a:prstGeom prst="rect">
            <a:avLst/>
          </a:prstGeom>
          <a:ln>
            <a:noFill/>
          </a:ln>
        </p:spPr>
      </p:pic>
      <p:sp>
        <p:nvSpPr>
          <p:cNvPr id="5" name="Arc 4"/>
          <p:cNvSpPr/>
          <p:nvPr userDrawn="1"/>
        </p:nvSpPr>
        <p:spPr bwMode="auto">
          <a:xfrm>
            <a:off x="10917675" y="668543"/>
            <a:ext cx="540000" cy="540000"/>
          </a:xfrm>
          <a:prstGeom prst="arc">
            <a:avLst>
              <a:gd name="adj1" fmla="val 19074739"/>
              <a:gd name="adj2" fmla="val 8075526"/>
            </a:avLst>
          </a:prstGeom>
          <a:ln w="177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26" name="Rectangle 25"/>
          <p:cNvSpPr/>
          <p:nvPr userDrawn="1"/>
        </p:nvSpPr>
        <p:spPr bwMode="auto">
          <a:xfrm>
            <a:off x="0" y="0"/>
            <a:ext cx="12192000" cy="46736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507482"/>
              </a:solidFill>
            </a:endParaRPr>
          </a:p>
        </p:txBody>
      </p:sp>
      <p:sp>
        <p:nvSpPr>
          <p:cNvPr id="7" name="Rectangle 6"/>
          <p:cNvSpPr/>
          <p:nvPr userDrawn="1"/>
        </p:nvSpPr>
        <p:spPr bwMode="auto">
          <a:xfrm>
            <a:off x="1524000" y="1112110"/>
            <a:ext cx="10668000" cy="2572308"/>
          </a:xfrm>
          <a:prstGeom prst="rect">
            <a:avLst/>
          </a:prstGeom>
          <a:solidFill>
            <a:srgbClr val="4F6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800">
              <a:solidFill>
                <a:srgbClr val="507482"/>
              </a:solidFill>
            </a:endParaRPr>
          </a:p>
        </p:txBody>
      </p:sp>
      <p:pic>
        <p:nvPicPr>
          <p:cNvPr id="9" name="Image 8"/>
          <p:cNvPicPr>
            <a:picLocks noChangeAspect="1"/>
          </p:cNvPicPr>
          <p:nvPr userDrawn="1"/>
        </p:nvPicPr>
        <p:blipFill>
          <a:blip r:embed="rId3"/>
          <a:stretch/>
        </p:blipFill>
        <p:spPr bwMode="auto">
          <a:xfrm>
            <a:off x="250744" y="930213"/>
            <a:ext cx="2937729" cy="2936102"/>
          </a:xfrm>
          <a:prstGeom prst="rect">
            <a:avLst/>
          </a:prstGeom>
        </p:spPr>
      </p:pic>
      <p:pic>
        <p:nvPicPr>
          <p:cNvPr id="20" name="Image 19"/>
          <p:cNvPicPr>
            <a:picLocks noChangeAspect="1"/>
          </p:cNvPicPr>
          <p:nvPr userDrawn="1"/>
        </p:nvPicPr>
        <p:blipFill>
          <a:blip r:embed="rId4"/>
          <a:srcRect t="8016" b="8900"/>
          <a:stretch/>
        </p:blipFill>
        <p:spPr bwMode="auto">
          <a:xfrm>
            <a:off x="4110042" y="4985350"/>
            <a:ext cx="1518357" cy="1261533"/>
          </a:xfrm>
          <a:prstGeom prst="rect">
            <a:avLst/>
          </a:prstGeom>
        </p:spPr>
      </p:pic>
      <p:pic>
        <p:nvPicPr>
          <p:cNvPr id="22" name="Image 21"/>
          <p:cNvPicPr>
            <a:picLocks noChangeAspect="1"/>
          </p:cNvPicPr>
          <p:nvPr userDrawn="1"/>
        </p:nvPicPr>
        <p:blipFill>
          <a:blip r:embed="rId5"/>
          <a:srcRect l="4817" t="23784" b="26914"/>
          <a:stretch/>
        </p:blipFill>
        <p:spPr bwMode="auto">
          <a:xfrm>
            <a:off x="9483820" y="5317942"/>
            <a:ext cx="2466685" cy="623421"/>
          </a:xfrm>
          <a:prstGeom prst="rect">
            <a:avLst/>
          </a:prstGeom>
        </p:spPr>
      </p:pic>
      <p:pic>
        <p:nvPicPr>
          <p:cNvPr id="23" name="Image 22"/>
          <p:cNvPicPr>
            <a:picLocks noChangeAspect="1"/>
          </p:cNvPicPr>
          <p:nvPr userDrawn="1"/>
        </p:nvPicPr>
        <p:blipFill>
          <a:blip r:embed="rId6"/>
          <a:srcRect l="6431" t="3709" r="8456" b="5093"/>
          <a:stretch/>
        </p:blipFill>
        <p:spPr bwMode="auto">
          <a:xfrm>
            <a:off x="6039934" y="5013389"/>
            <a:ext cx="1261415" cy="1232528"/>
          </a:xfrm>
          <a:prstGeom prst="rect">
            <a:avLst/>
          </a:prstGeom>
        </p:spPr>
      </p:pic>
      <p:pic>
        <p:nvPicPr>
          <p:cNvPr id="24" name="Image 23"/>
          <p:cNvPicPr>
            <a:picLocks noChangeAspect="1"/>
          </p:cNvPicPr>
          <p:nvPr userDrawn="1"/>
        </p:nvPicPr>
        <p:blipFill>
          <a:blip r:embed="rId7"/>
          <a:srcRect r="60838"/>
          <a:stretch/>
        </p:blipFill>
        <p:spPr bwMode="auto">
          <a:xfrm>
            <a:off x="7743275" y="4999739"/>
            <a:ext cx="1298620" cy="1246178"/>
          </a:xfrm>
          <a:prstGeom prst="rect">
            <a:avLst/>
          </a:prstGeom>
        </p:spPr>
      </p:pic>
      <p:pic>
        <p:nvPicPr>
          <p:cNvPr id="25" name="Image 26"/>
          <p:cNvPicPr>
            <a:picLocks noChangeAspect="1"/>
          </p:cNvPicPr>
          <p:nvPr userDrawn="1"/>
        </p:nvPicPr>
        <p:blipFill>
          <a:blip r:embed="rId8">
            <a:clrChange>
              <a:clrFrom>
                <a:srgbClr val="FFFFFF"/>
              </a:clrFrom>
              <a:clrTo>
                <a:srgbClr val="FFFFFF">
                  <a:alpha val="0"/>
                </a:srgbClr>
              </a:clrTo>
            </a:clrChange>
          </a:blip>
          <a:stretch/>
        </p:blipFill>
        <p:spPr bwMode="auto">
          <a:xfrm>
            <a:off x="373008" y="4865516"/>
            <a:ext cx="1634568" cy="1692000"/>
          </a:xfrm>
          <a:prstGeom prst="rect">
            <a:avLst/>
          </a:prstGeom>
          <a:ln>
            <a:noFill/>
          </a:ln>
        </p:spPr>
      </p:pic>
      <p:sp>
        <p:nvSpPr>
          <p:cNvPr id="27" name="Rectangle 26"/>
          <p:cNvSpPr/>
          <p:nvPr userDrawn="1"/>
        </p:nvSpPr>
        <p:spPr bwMode="auto">
          <a:xfrm>
            <a:off x="0" y="6624000"/>
            <a:ext cx="12192000" cy="252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507482"/>
              </a:solidFill>
            </a:endParaRPr>
          </a:p>
        </p:txBody>
      </p:sp>
      <p:pic>
        <p:nvPicPr>
          <p:cNvPr id="12" name="Image 11"/>
          <p:cNvPicPr>
            <a:picLocks noChangeAspect="1"/>
          </p:cNvPicPr>
          <p:nvPr userDrawn="1"/>
        </p:nvPicPr>
        <p:blipFill>
          <a:blip r:embed="rId9">
            <a:clrChange>
              <a:clrFrom>
                <a:srgbClr val="FFFFFF"/>
              </a:clrFrom>
              <a:clrTo>
                <a:srgbClr val="FFFFFF">
                  <a:alpha val="0"/>
                </a:srgbClr>
              </a:clrTo>
            </a:clrChange>
          </a:blip>
          <a:stretch/>
        </p:blipFill>
        <p:spPr bwMode="auto">
          <a:xfrm>
            <a:off x="2219331" y="4955986"/>
            <a:ext cx="1697434" cy="1512000"/>
          </a:xfrm>
          <a:prstGeom prst="rect">
            <a:avLst/>
          </a:prstGeom>
        </p:spPr>
      </p:pic>
      <p:sp>
        <p:nvSpPr>
          <p:cNvPr id="13" name="Arc 12"/>
          <p:cNvSpPr/>
          <p:nvPr userDrawn="1"/>
        </p:nvSpPr>
        <p:spPr bwMode="auto">
          <a:xfrm>
            <a:off x="1140755" y="1822264"/>
            <a:ext cx="1152000" cy="1152000"/>
          </a:xfrm>
          <a:prstGeom prst="arc">
            <a:avLst>
              <a:gd name="adj1" fmla="val 19074739"/>
              <a:gd name="adj2" fmla="val 8075526"/>
            </a:avLst>
          </a:prstGeom>
          <a:ln w="317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332">
        <a:lnSpc>
          <a:spcPct val="90000"/>
        </a:lnSpc>
        <a:spcBef>
          <a:spcPts val="0"/>
        </a:spcBef>
        <a:buNone/>
        <a:defRPr sz="4000" b="1">
          <a:solidFill>
            <a:schemeClr val="bg1"/>
          </a:solidFill>
          <a:latin typeface="Marianne"/>
          <a:ea typeface="+mj-ea"/>
          <a:cs typeface="+mj-cs"/>
        </a:defRPr>
      </a:lvl1pPr>
    </p:titleStyle>
    <p:bodyStyle>
      <a:lvl1pPr marL="432000" indent="-324000" algn="l" defTabSz="914332">
        <a:lnSpc>
          <a:spcPct val="90000"/>
        </a:lnSpc>
        <a:spcBef>
          <a:spcPts val="1417"/>
        </a:spcBef>
        <a:buClr>
          <a:srgbClr val="000000"/>
        </a:buClr>
        <a:buSzPct val="45000"/>
        <a:buFont typeface="Wingdings"/>
        <a:buChar char=""/>
        <a:defRPr sz="2800">
          <a:solidFill>
            <a:schemeClr val="tx1"/>
          </a:solidFill>
          <a:latin typeface="+mn-lt"/>
          <a:ea typeface="+mn-ea"/>
          <a:cs typeface="+mn-cs"/>
        </a:defRPr>
      </a:lvl1pPr>
      <a:lvl2pPr marL="685750" indent="-228584" algn="l" defTabSz="914332">
        <a:lnSpc>
          <a:spcPct val="90000"/>
        </a:lnSpc>
        <a:spcBef>
          <a:spcPts val="500"/>
        </a:spcBef>
        <a:buFont typeface="Arial"/>
        <a:buChar char="•"/>
        <a:defRPr sz="2400">
          <a:solidFill>
            <a:schemeClr val="tx1"/>
          </a:solidFill>
          <a:latin typeface="+mn-lt"/>
          <a:ea typeface="+mn-ea"/>
          <a:cs typeface="+mn-cs"/>
        </a:defRPr>
      </a:lvl2pPr>
      <a:lvl3pPr marL="1142917" indent="-228584" algn="l" defTabSz="914332">
        <a:lnSpc>
          <a:spcPct val="90000"/>
        </a:lnSpc>
        <a:spcBef>
          <a:spcPts val="500"/>
        </a:spcBef>
        <a:buFont typeface="Arial"/>
        <a:buChar char="•"/>
        <a:defRPr sz="2000">
          <a:solidFill>
            <a:schemeClr val="tx1"/>
          </a:solidFill>
          <a:latin typeface="+mn-lt"/>
          <a:ea typeface="+mn-ea"/>
          <a:cs typeface="+mn-cs"/>
        </a:defRPr>
      </a:lvl3pPr>
      <a:lvl4pPr marL="1600083" indent="-228584" algn="l" defTabSz="914332">
        <a:lnSpc>
          <a:spcPct val="90000"/>
        </a:lnSpc>
        <a:spcBef>
          <a:spcPts val="500"/>
        </a:spcBef>
        <a:buFont typeface="Arial"/>
        <a:buChar char="•"/>
        <a:defRPr sz="1800">
          <a:solidFill>
            <a:schemeClr val="tx1"/>
          </a:solidFill>
          <a:latin typeface="+mn-lt"/>
          <a:ea typeface="+mn-ea"/>
          <a:cs typeface="+mn-cs"/>
        </a:defRPr>
      </a:lvl4pPr>
      <a:lvl5pPr marL="2057247" indent="-228584" algn="l" defTabSz="914332">
        <a:lnSpc>
          <a:spcPct val="90000"/>
        </a:lnSpc>
        <a:spcBef>
          <a:spcPts val="500"/>
        </a:spcBef>
        <a:buFont typeface="Arial"/>
        <a:buChar char="•"/>
        <a:defRPr sz="1800">
          <a:solidFill>
            <a:schemeClr val="tx1"/>
          </a:solidFill>
          <a:latin typeface="+mn-lt"/>
          <a:ea typeface="+mn-ea"/>
          <a:cs typeface="+mn-cs"/>
        </a:defRPr>
      </a:lvl5pPr>
      <a:lvl6pPr marL="2514416" indent="-228584" algn="l" defTabSz="914332">
        <a:lnSpc>
          <a:spcPct val="90000"/>
        </a:lnSpc>
        <a:spcBef>
          <a:spcPts val="500"/>
        </a:spcBef>
        <a:buFont typeface="Arial"/>
        <a:buChar char="•"/>
        <a:defRPr sz="1800">
          <a:solidFill>
            <a:schemeClr val="tx1"/>
          </a:solidFill>
          <a:latin typeface="+mn-lt"/>
          <a:ea typeface="+mn-ea"/>
          <a:cs typeface="+mn-cs"/>
        </a:defRPr>
      </a:lvl6pPr>
      <a:lvl7pPr marL="2971580" indent="-228584" algn="l" defTabSz="914332">
        <a:lnSpc>
          <a:spcPct val="90000"/>
        </a:lnSpc>
        <a:spcBef>
          <a:spcPts val="500"/>
        </a:spcBef>
        <a:buFont typeface="Arial"/>
        <a:buChar char="•"/>
        <a:defRPr sz="1800">
          <a:solidFill>
            <a:schemeClr val="tx1"/>
          </a:solidFill>
          <a:latin typeface="+mn-lt"/>
          <a:ea typeface="+mn-ea"/>
          <a:cs typeface="+mn-cs"/>
        </a:defRPr>
      </a:lvl7pPr>
      <a:lvl8pPr marL="3428748" indent="-228584" algn="l" defTabSz="914332">
        <a:lnSpc>
          <a:spcPct val="90000"/>
        </a:lnSpc>
        <a:spcBef>
          <a:spcPts val="500"/>
        </a:spcBef>
        <a:buFont typeface="Arial"/>
        <a:buChar char="•"/>
        <a:defRPr sz="1800">
          <a:solidFill>
            <a:schemeClr val="tx1"/>
          </a:solidFill>
          <a:latin typeface="+mn-lt"/>
          <a:ea typeface="+mn-ea"/>
          <a:cs typeface="+mn-cs"/>
        </a:defRPr>
      </a:lvl8pPr>
      <a:lvl9pPr marL="3885914" indent="-228584" algn="l" defTabSz="914332">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332">
        <a:defRPr sz="1800">
          <a:solidFill>
            <a:schemeClr val="tx1"/>
          </a:solidFill>
          <a:latin typeface="+mn-lt"/>
          <a:ea typeface="+mn-ea"/>
          <a:cs typeface="+mn-cs"/>
        </a:defRPr>
      </a:lvl1pPr>
      <a:lvl2pPr marL="457166" algn="l" defTabSz="914332">
        <a:defRPr sz="1800">
          <a:solidFill>
            <a:schemeClr val="tx1"/>
          </a:solidFill>
          <a:latin typeface="+mn-lt"/>
          <a:ea typeface="+mn-ea"/>
          <a:cs typeface="+mn-cs"/>
        </a:defRPr>
      </a:lvl2pPr>
      <a:lvl3pPr marL="914332" algn="l" defTabSz="914332">
        <a:defRPr sz="1800">
          <a:solidFill>
            <a:schemeClr val="tx1"/>
          </a:solidFill>
          <a:latin typeface="+mn-lt"/>
          <a:ea typeface="+mn-ea"/>
          <a:cs typeface="+mn-cs"/>
        </a:defRPr>
      </a:lvl3pPr>
      <a:lvl4pPr marL="1371498" algn="l" defTabSz="914332">
        <a:defRPr sz="1800">
          <a:solidFill>
            <a:schemeClr val="tx1"/>
          </a:solidFill>
          <a:latin typeface="+mn-lt"/>
          <a:ea typeface="+mn-ea"/>
          <a:cs typeface="+mn-cs"/>
        </a:defRPr>
      </a:lvl4pPr>
      <a:lvl5pPr marL="1828665" algn="l" defTabSz="914332">
        <a:defRPr sz="1800">
          <a:solidFill>
            <a:schemeClr val="tx1"/>
          </a:solidFill>
          <a:latin typeface="+mn-lt"/>
          <a:ea typeface="+mn-ea"/>
          <a:cs typeface="+mn-cs"/>
        </a:defRPr>
      </a:lvl5pPr>
      <a:lvl6pPr marL="2285831" algn="l" defTabSz="914332">
        <a:defRPr sz="1800">
          <a:solidFill>
            <a:schemeClr val="tx1"/>
          </a:solidFill>
          <a:latin typeface="+mn-lt"/>
          <a:ea typeface="+mn-ea"/>
          <a:cs typeface="+mn-cs"/>
        </a:defRPr>
      </a:lvl6pPr>
      <a:lvl7pPr marL="2742998" algn="l" defTabSz="914332">
        <a:defRPr sz="1800">
          <a:solidFill>
            <a:schemeClr val="tx1"/>
          </a:solidFill>
          <a:latin typeface="+mn-lt"/>
          <a:ea typeface="+mn-ea"/>
          <a:cs typeface="+mn-cs"/>
        </a:defRPr>
      </a:lvl7pPr>
      <a:lvl8pPr marL="3200164" algn="l" defTabSz="914332">
        <a:defRPr sz="1800">
          <a:solidFill>
            <a:schemeClr val="tx1"/>
          </a:solidFill>
          <a:latin typeface="+mn-lt"/>
          <a:ea typeface="+mn-ea"/>
          <a:cs typeface="+mn-cs"/>
        </a:defRPr>
      </a:lvl8pPr>
      <a:lvl9pPr marL="3657331" algn="l" defTabSz="914332">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5" name="Rectangle 4"/>
          <p:cNvSpPr/>
          <p:nvPr userDrawn="1"/>
        </p:nvSpPr>
        <p:spPr bwMode="auto">
          <a:xfrm>
            <a:off x="0" y="6624000"/>
            <a:ext cx="12192000" cy="252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507482"/>
              </a:solidFill>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marL="180000" algn="l" defTabSz="914400">
        <a:lnSpc>
          <a:spcPct val="90000"/>
        </a:lnSpc>
        <a:spcBef>
          <a:spcPts val="0"/>
        </a:spcBef>
        <a:buNone/>
        <a:defRPr sz="3200" b="1">
          <a:solidFill>
            <a:schemeClr val="bg1"/>
          </a:solidFill>
          <a:latin typeface="Marianne"/>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hyperlink" Target="https://lc.cx/dV3Gg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youtu.be/bgovVDyE2F4?si=PoZKstYSEVMCyf9v" TargetMode="Externa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7.jpg"/><Relationship Id="rId4" Type="http://schemas.openxmlformats.org/officeDocument/2006/relationships/image" Target="../media/image10.png"/><Relationship Id="rId9"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Graphique 5"/>
          <p:cNvPicPr>
            <a:picLocks noChangeAspect="1"/>
          </p:cNvPicPr>
          <p:nvPr/>
        </p:nvPicPr>
        <p:blipFill>
          <a:blip r:embed="rId3"/>
          <a:stretch/>
        </p:blipFill>
        <p:spPr bwMode="auto">
          <a:xfrm>
            <a:off x="9086070" y="5143614"/>
            <a:ext cx="2966270" cy="961072"/>
          </a:xfrm>
          <a:prstGeom prst="rect">
            <a:avLst/>
          </a:prstGeom>
        </p:spPr>
      </p:pic>
      <p:sp>
        <p:nvSpPr>
          <p:cNvPr id="3" name="Rectangle 2"/>
          <p:cNvSpPr/>
          <p:nvPr/>
        </p:nvSpPr>
        <p:spPr bwMode="auto">
          <a:xfrm>
            <a:off x="0" y="5143614"/>
            <a:ext cx="12192000" cy="1469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p:nvPicPr>
        <p:blipFill>
          <a:blip r:embed="rId4"/>
          <a:srcRect l="33569"/>
          <a:stretch/>
        </p:blipFill>
        <p:spPr bwMode="auto">
          <a:xfrm>
            <a:off x="2268637" y="5359623"/>
            <a:ext cx="1833580" cy="864822"/>
          </a:xfrm>
          <a:prstGeom prst="rect">
            <a:avLst/>
          </a:prstGeom>
        </p:spPr>
      </p:pic>
      <p:pic>
        <p:nvPicPr>
          <p:cNvPr id="8" name="Image 7"/>
          <p:cNvPicPr>
            <a:picLocks noChangeAspect="1"/>
          </p:cNvPicPr>
          <p:nvPr/>
        </p:nvPicPr>
        <p:blipFill>
          <a:blip r:embed="rId5"/>
          <a:srcRect t="18901" b="16787"/>
          <a:stretch/>
        </p:blipFill>
        <p:spPr bwMode="auto">
          <a:xfrm>
            <a:off x="8806502" y="5441404"/>
            <a:ext cx="1946942" cy="701256"/>
          </a:xfrm>
          <a:prstGeom prst="rect">
            <a:avLst/>
          </a:prstGeom>
          <a:noFill/>
          <a:ln>
            <a:noFill/>
          </a:ln>
        </p:spPr>
      </p:pic>
      <p:pic>
        <p:nvPicPr>
          <p:cNvPr id="9" name="Image 8"/>
          <p:cNvPicPr>
            <a:picLocks noChangeAspect="1"/>
          </p:cNvPicPr>
          <p:nvPr/>
        </p:nvPicPr>
        <p:blipFill>
          <a:blip r:embed="rId6"/>
          <a:stretch/>
        </p:blipFill>
        <p:spPr bwMode="auto">
          <a:xfrm>
            <a:off x="10857289" y="5525274"/>
            <a:ext cx="1264881" cy="441231"/>
          </a:xfrm>
          <a:prstGeom prst="rect">
            <a:avLst/>
          </a:prstGeom>
          <a:noFill/>
          <a:ln>
            <a:noFill/>
          </a:ln>
        </p:spPr>
      </p:pic>
      <p:pic>
        <p:nvPicPr>
          <p:cNvPr id="10" name="Graphique 9"/>
          <p:cNvPicPr>
            <a:picLocks noChangeAspect="1"/>
          </p:cNvPicPr>
          <p:nvPr/>
        </p:nvPicPr>
        <p:blipFill>
          <a:blip r:embed="rId7">
            <a:extLst>
              <a:ext uri="{96DAC541-7B7A-43D3-8B79-37D633B846F1}">
                <asvg:svgBlip xmlns:asvg="http://schemas.microsoft.com/office/drawing/2016/SVG/main" r:embed="rId8"/>
              </a:ext>
            </a:extLst>
          </a:blip>
          <a:stretch/>
        </p:blipFill>
        <p:spPr bwMode="auto">
          <a:xfrm>
            <a:off x="4102217" y="5437782"/>
            <a:ext cx="2160590" cy="634085"/>
          </a:xfrm>
          <a:prstGeom prst="rect">
            <a:avLst/>
          </a:prstGeom>
        </p:spPr>
      </p:pic>
      <p:pic>
        <p:nvPicPr>
          <p:cNvPr id="11" name="Picture 2" descr="image"/>
          <p:cNvPicPr>
            <a:picLocks noChangeAspect="1" noChangeArrowheads="1"/>
          </p:cNvPicPr>
          <p:nvPr/>
        </p:nvPicPr>
        <p:blipFill>
          <a:blip r:embed="rId9"/>
          <a:srcRect l="19589" r="14334"/>
          <a:stretch/>
        </p:blipFill>
        <p:spPr bwMode="auto">
          <a:xfrm>
            <a:off x="6508282" y="5374628"/>
            <a:ext cx="1128624" cy="960778"/>
          </a:xfrm>
          <a:prstGeom prst="rect">
            <a:avLst/>
          </a:prstGeom>
          <a:noFill/>
        </p:spPr>
      </p:pic>
      <p:pic>
        <p:nvPicPr>
          <p:cNvPr id="12" name="Image 11" descr="Une image contenant texte, Police, capture d’écran, logo&#10;&#10;Description générée automatiquement"/>
          <p:cNvPicPr>
            <a:picLocks noChangeAspect="1"/>
          </p:cNvPicPr>
          <p:nvPr/>
        </p:nvPicPr>
        <p:blipFill>
          <a:blip r:embed="rId10"/>
          <a:stretch/>
        </p:blipFill>
        <p:spPr bwMode="auto">
          <a:xfrm>
            <a:off x="2410" y="5396366"/>
            <a:ext cx="2210987" cy="791336"/>
          </a:xfrm>
          <a:prstGeom prst="rect">
            <a:avLst/>
          </a:prstGeom>
        </p:spPr>
      </p:pic>
      <p:pic>
        <p:nvPicPr>
          <p:cNvPr id="13" name="Image 12"/>
          <p:cNvPicPr>
            <a:picLocks noChangeAspect="1"/>
          </p:cNvPicPr>
          <p:nvPr/>
        </p:nvPicPr>
        <p:blipFill>
          <a:blip r:embed="rId11"/>
          <a:stretch/>
        </p:blipFill>
        <p:spPr bwMode="auto">
          <a:xfrm>
            <a:off x="7777759" y="5309146"/>
            <a:ext cx="1028743" cy="965775"/>
          </a:xfrm>
          <a:prstGeom prst="rect">
            <a:avLst/>
          </a:prstGeom>
        </p:spPr>
      </p:pic>
      <p:sp>
        <p:nvSpPr>
          <p:cNvPr id="14" name="Titre 13"/>
          <p:cNvSpPr>
            <a:spLocks noGrp="1"/>
          </p:cNvSpPr>
          <p:nvPr>
            <p:ph type="title" idx="10"/>
          </p:nvPr>
        </p:nvSpPr>
        <p:spPr bwMode="auto">
          <a:xfrm>
            <a:off x="3355451" y="1112110"/>
            <a:ext cx="5660409" cy="2572308"/>
          </a:xfrm>
        </p:spPr>
        <p:txBody>
          <a:bodyPr>
            <a:normAutofit/>
          </a:bodyPr>
          <a:lstStyle/>
          <a:p>
            <a:pPr>
              <a:defRPr/>
            </a:pPr>
            <a:r>
              <a:rPr lang="fr-FR" sz="2800"/>
              <a:t>Un bouquet de services pour une mobilité simplifiée en territoire peu dense </a:t>
            </a:r>
            <a:br>
              <a:rPr lang="fr-FR" sz="2800"/>
            </a:br>
            <a:br>
              <a:rPr lang="fr-FR" sz="2800"/>
            </a:br>
            <a:r>
              <a:rPr lang="fr-FR" sz="1600"/>
              <a:t>Organisée par la cellule France Mobilités Grand Est</a:t>
            </a:r>
            <a:br>
              <a:rPr lang="fr-FR" sz="2800"/>
            </a:br>
            <a:r>
              <a:rPr lang="fr-FR" sz="1200"/>
              <a:t>11 décembre à Tomblaine</a:t>
            </a:r>
            <a:endParaRPr lang="fr-FR" sz="2800"/>
          </a:p>
        </p:txBody>
      </p:sp>
      <p:pic>
        <p:nvPicPr>
          <p:cNvPr id="15" name="Image 14"/>
          <p:cNvPicPr/>
          <p:nvPr/>
        </p:nvPicPr>
        <p:blipFill>
          <a:blip r:embed="rId12"/>
          <a:stretch/>
        </p:blipFill>
        <p:spPr bwMode="auto">
          <a:xfrm>
            <a:off x="9015860" y="1172630"/>
            <a:ext cx="3106689" cy="2451268"/>
          </a:xfrm>
          <a:prstGeom prst="rect">
            <a:avLst/>
          </a:prstGeom>
        </p:spPr>
      </p:pic>
      <p:sp>
        <p:nvSpPr>
          <p:cNvPr id="16" name="Rectangle 15"/>
          <p:cNvSpPr/>
          <p:nvPr/>
        </p:nvSpPr>
        <p:spPr bwMode="auto">
          <a:xfrm>
            <a:off x="0" y="4662200"/>
            <a:ext cx="12192000" cy="595985"/>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INTRODUCTION</a:t>
            </a:r>
            <a:endParaRPr/>
          </a:p>
        </p:txBody>
      </p:sp>
      <p:sp>
        <p:nvSpPr>
          <p:cNvPr id="3" name="ZoneTexte 2"/>
          <p:cNvSpPr txBox="1"/>
          <p:nvPr/>
        </p:nvSpPr>
        <p:spPr bwMode="auto">
          <a:xfrm>
            <a:off x="3047999" y="2559438"/>
            <a:ext cx="6098519" cy="3231654"/>
          </a:xfrm>
          <a:prstGeom prst="rect">
            <a:avLst/>
          </a:prstGeom>
          <a:noFill/>
        </p:spPr>
        <p:txBody>
          <a:bodyPr wrap="square">
            <a:spAutoFit/>
          </a:bodyPr>
          <a:lstStyle/>
          <a:p>
            <a:pPr algn="ctr">
              <a:defRPr/>
            </a:pPr>
            <a:r>
              <a:rPr lang="fr-FR" sz="2400" b="1" dirty="0">
                <a:solidFill>
                  <a:schemeClr val="accent2">
                    <a:lumMod val="75000"/>
                  </a:schemeClr>
                </a:solidFill>
                <a:latin typeface="Marianne"/>
              </a:rPr>
              <a:t>Céline ZEISSLOFF</a:t>
            </a:r>
            <a:r>
              <a:rPr lang="fr-FR" sz="2400" dirty="0">
                <a:latin typeface="Marianne"/>
              </a:rPr>
              <a:t>, </a:t>
            </a:r>
            <a:endParaRPr dirty="0"/>
          </a:p>
          <a:p>
            <a:pPr algn="ctr">
              <a:defRPr/>
            </a:pPr>
            <a:r>
              <a:rPr lang="fr-FR" sz="2400" dirty="0">
                <a:latin typeface="Marianne"/>
              </a:rPr>
              <a:t>Directrice Générale Adjointe </a:t>
            </a:r>
            <a:endParaRPr dirty="0"/>
          </a:p>
          <a:p>
            <a:pPr algn="ctr">
              <a:defRPr/>
            </a:pPr>
            <a:r>
              <a:rPr lang="fr-FR" sz="2400" dirty="0">
                <a:latin typeface="Marianne"/>
              </a:rPr>
              <a:t>ADEME Grand Est</a:t>
            </a:r>
          </a:p>
          <a:p>
            <a:pPr algn="ctr">
              <a:defRPr/>
            </a:pPr>
            <a:endParaRPr dirty="0"/>
          </a:p>
          <a:p>
            <a:pPr algn="ctr">
              <a:defRPr/>
            </a:pPr>
            <a:endParaRPr dirty="0"/>
          </a:p>
          <a:p>
            <a:pPr algn="ctr">
              <a:defRPr/>
            </a:pPr>
            <a:r>
              <a:rPr lang="fr-FR" sz="2400" b="1" i="0" u="none" strike="noStrike" cap="none" spc="0" dirty="0">
                <a:solidFill>
                  <a:schemeClr val="accent2">
                    <a:lumMod val="75000"/>
                  </a:schemeClr>
                </a:solidFill>
                <a:latin typeface="Marianne"/>
                <a:ea typeface="Marianne"/>
                <a:cs typeface="Marianne"/>
              </a:rPr>
              <a:t>David LOMBARD</a:t>
            </a:r>
            <a:r>
              <a:rPr lang="fr-FR" sz="2400" b="0" i="0" u="none" strike="noStrike" cap="none" spc="0" dirty="0">
                <a:solidFill>
                  <a:schemeClr val="tx1"/>
                </a:solidFill>
                <a:latin typeface="Marianne"/>
                <a:ea typeface="Marianne"/>
                <a:cs typeface="Marianne"/>
              </a:rPr>
              <a:t>, </a:t>
            </a:r>
            <a:endParaRPr sz="2400" dirty="0"/>
          </a:p>
          <a:p>
            <a:pPr algn="ctr">
              <a:defRPr/>
            </a:pPr>
            <a:r>
              <a:rPr lang="fr-FR" sz="2400" dirty="0">
                <a:latin typeface="Marianne"/>
                <a:ea typeface="Marianne"/>
                <a:cs typeface="Marianne"/>
              </a:rPr>
              <a:t>C</a:t>
            </a:r>
            <a:r>
              <a:rPr lang="fr-FR" sz="2400" b="0" i="0" u="none" strike="noStrike" cap="none" spc="0" dirty="0">
                <a:solidFill>
                  <a:schemeClr val="tx1"/>
                </a:solidFill>
                <a:latin typeface="Marianne"/>
                <a:ea typeface="Marianne"/>
                <a:cs typeface="Marianne"/>
              </a:rPr>
              <a:t>hef de pôle Transports </a:t>
            </a:r>
          </a:p>
          <a:p>
            <a:pPr algn="ctr">
              <a:defRPr/>
            </a:pPr>
            <a:r>
              <a:rPr lang="fr-FR" sz="2400" b="0" i="0" u="none" strike="noStrike" cap="none" spc="0" dirty="0">
                <a:solidFill>
                  <a:schemeClr val="tx1"/>
                </a:solidFill>
                <a:latin typeface="Marianne"/>
                <a:ea typeface="Marianne"/>
                <a:cs typeface="Marianne"/>
              </a:rPr>
              <a:t>DREAL Grand Est</a:t>
            </a:r>
            <a:endParaRPr dirty="0"/>
          </a:p>
          <a:p>
            <a:pPr algn="ctr">
              <a:defRPr/>
            </a:pPr>
            <a:endParaRPr lang="fr-FR" sz="2400" dirty="0">
              <a:latin typeface="Marian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8489462" name="Espace réservé du titre 2"/>
          <p:cNvSpPr>
            <a:spLocks noGrp="1"/>
          </p:cNvSpPr>
          <p:nvPr>
            <p:ph type="title"/>
          </p:nvPr>
        </p:nvSpPr>
        <p:spPr bwMode="auto">
          <a:xfrm>
            <a:off x="0" y="445640"/>
            <a:ext cx="10315575" cy="985804"/>
          </a:xfrm>
          <a:prstGeom prst="rect">
            <a:avLst/>
          </a:prstGeom>
          <a:solidFill>
            <a:srgbClr val="4F6683"/>
          </a:solidFill>
        </p:spPr>
        <p:txBody>
          <a:bodyPr vert="horz" lIns="91440" tIns="45720" rIns="91440" bIns="45720" rtlCol="0" anchor="ctr">
            <a:normAutofit/>
          </a:bodyPr>
          <a:lstStyle/>
          <a:p>
            <a:pPr>
              <a:defRPr/>
            </a:pPr>
            <a:r>
              <a:t>Programme de la journée</a:t>
            </a:r>
          </a:p>
        </p:txBody>
      </p:sp>
      <p:sp>
        <p:nvSpPr>
          <p:cNvPr id="324413836" name="ZoneTexte 324413835"/>
          <p:cNvSpPr txBox="1"/>
          <p:nvPr/>
        </p:nvSpPr>
        <p:spPr bwMode="auto">
          <a:xfrm>
            <a:off x="6187318" y="4645009"/>
            <a:ext cx="5945243" cy="5185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400" b="1"/>
              <a:t>3/ Financement &amp; modèle économique : quels partenariats et coopérations ?</a:t>
            </a:r>
          </a:p>
          <a:p>
            <a:pPr>
              <a:defRPr/>
            </a:pPr>
            <a:r>
              <a:rPr sz="1400" b="1"/>
              <a:t>4/ Mobilimix, serious game pour une mobilité en territoires peu denses</a:t>
            </a:r>
            <a:endParaRPr b="1"/>
          </a:p>
        </p:txBody>
      </p:sp>
      <p:grpSp>
        <p:nvGrpSpPr>
          <p:cNvPr id="1033976627" name="Groupe 1033976626"/>
          <p:cNvGrpSpPr/>
          <p:nvPr/>
        </p:nvGrpSpPr>
        <p:grpSpPr bwMode="auto">
          <a:xfrm>
            <a:off x="204006" y="1572732"/>
            <a:ext cx="11814060" cy="5428346"/>
            <a:chOff x="0" y="0"/>
            <a:chExt cx="11814060" cy="5428346"/>
          </a:xfrm>
        </p:grpSpPr>
        <p:sp>
          <p:nvSpPr>
            <p:cNvPr id="928037328" name="ZoneTexte 928037327"/>
            <p:cNvSpPr txBox="1"/>
            <p:nvPr/>
          </p:nvSpPr>
          <p:spPr bwMode="auto">
            <a:xfrm>
              <a:off x="206923" y="0"/>
              <a:ext cx="11607137" cy="5428346"/>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600" dirty="0">
                  <a:solidFill>
                    <a:srgbClr val="FF7700"/>
                  </a:solidFill>
                  <a:latin typeface="Marianne" panose="02000000000000000000" pitchFamily="50" charset="0"/>
                </a:rPr>
                <a:t>9h - 10h 		Café </a:t>
              </a:r>
              <a:r>
                <a:rPr sz="1600" dirty="0" err="1">
                  <a:solidFill>
                    <a:srgbClr val="FF7700"/>
                  </a:solidFill>
                  <a:latin typeface="Marianne" panose="02000000000000000000" pitchFamily="50" charset="0"/>
                </a:rPr>
                <a:t>d’accueil</a:t>
              </a:r>
              <a:endParaRPr sz="1600" dirty="0">
                <a:solidFill>
                  <a:srgbClr val="FF7700"/>
                </a:solidFill>
                <a:latin typeface="Marianne" panose="02000000000000000000" pitchFamily="50" charset="0"/>
              </a:endParaRPr>
            </a:p>
            <a:p>
              <a:pPr>
                <a:defRPr/>
              </a:pPr>
              <a:r>
                <a:rPr sz="1600" dirty="0">
                  <a:solidFill>
                    <a:srgbClr val="0070C0"/>
                  </a:solidFill>
                  <a:latin typeface="Marianne" panose="02000000000000000000" pitchFamily="50" charset="0"/>
                </a:rPr>
                <a:t>10h - 10h15	Introduction</a:t>
              </a:r>
            </a:p>
            <a:p>
              <a:pPr>
                <a:defRPr/>
              </a:pPr>
              <a:r>
                <a:rPr sz="1600" dirty="0">
                  <a:solidFill>
                    <a:srgbClr val="0070C0"/>
                  </a:solidFill>
                  <a:latin typeface="Marianne" panose="02000000000000000000" pitchFamily="50" charset="0"/>
                </a:rPr>
                <a:t>10h15 - 10h30	</a:t>
              </a:r>
              <a:r>
                <a:rPr sz="1600" dirty="0" err="1">
                  <a:solidFill>
                    <a:srgbClr val="0070C0"/>
                  </a:solidFill>
                  <a:latin typeface="Marianne" panose="02000000000000000000" pitchFamily="50" charset="0"/>
                </a:rPr>
                <a:t>Définition</a:t>
              </a:r>
              <a:r>
                <a:rPr sz="1600" dirty="0">
                  <a:solidFill>
                    <a:srgbClr val="0070C0"/>
                  </a:solidFill>
                  <a:latin typeface="Marianne" panose="02000000000000000000" pitchFamily="50" charset="0"/>
                </a:rPr>
                <a:t> et </a:t>
              </a:r>
              <a:r>
                <a:rPr sz="1600" dirty="0" err="1">
                  <a:solidFill>
                    <a:srgbClr val="0070C0"/>
                  </a:solidFill>
                  <a:latin typeface="Marianne" panose="02000000000000000000" pitchFamily="50" charset="0"/>
                </a:rPr>
                <a:t>contexte</a:t>
              </a:r>
              <a:endParaRPr sz="1600" dirty="0">
                <a:solidFill>
                  <a:srgbClr val="0070C0"/>
                </a:solidFill>
                <a:latin typeface="Marianne" panose="02000000000000000000" pitchFamily="50" charset="0"/>
              </a:endParaRPr>
            </a:p>
            <a:p>
              <a:pPr>
                <a:defRPr/>
              </a:pPr>
              <a:r>
                <a:rPr sz="1600" dirty="0">
                  <a:solidFill>
                    <a:srgbClr val="0070C0"/>
                  </a:solidFill>
                  <a:latin typeface="Marianne" panose="02000000000000000000" pitchFamily="50" charset="0"/>
                </a:rPr>
                <a:t>10h30 - 11h 	Cadre </a:t>
              </a:r>
              <a:r>
                <a:rPr sz="1600" dirty="0" err="1">
                  <a:solidFill>
                    <a:srgbClr val="0070C0"/>
                  </a:solidFill>
                  <a:latin typeface="Marianne" panose="02000000000000000000" pitchFamily="50" charset="0"/>
                </a:rPr>
                <a:t>rég</a:t>
              </a:r>
              <a:r>
                <a:rPr lang="fr-FR" sz="1600" dirty="0" err="1">
                  <a:solidFill>
                    <a:srgbClr val="0070C0"/>
                  </a:solidFill>
                  <a:latin typeface="Marianne" panose="02000000000000000000" pitchFamily="50" charset="0"/>
                </a:rPr>
                <a:t>ional</a:t>
              </a:r>
              <a:r>
                <a:rPr sz="1600" dirty="0">
                  <a:solidFill>
                    <a:srgbClr val="0070C0"/>
                  </a:solidFill>
                  <a:latin typeface="Marianne" panose="02000000000000000000" pitchFamily="50" charset="0"/>
                </a:rPr>
                <a:t> </a:t>
              </a:r>
              <a:r>
                <a:rPr lang="fr-FR" sz="1600" dirty="0">
                  <a:solidFill>
                    <a:srgbClr val="0070C0"/>
                  </a:solidFill>
                  <a:latin typeface="Marianne" panose="02000000000000000000" pitchFamily="50" charset="0"/>
                </a:rPr>
                <a:t>et financement</a:t>
              </a:r>
              <a:endParaRPr sz="1600" dirty="0">
                <a:latin typeface="Marianne" panose="02000000000000000000" pitchFamily="50" charset="0"/>
              </a:endParaRPr>
            </a:p>
            <a:p>
              <a:pPr marL="685800" lvl="1" indent="-285750">
                <a:buFont typeface="Arial" panose="020B0604020202020204" pitchFamily="34" charset="0"/>
                <a:buChar char="•"/>
                <a:defRPr/>
              </a:pPr>
              <a:r>
                <a:rPr sz="1400" dirty="0">
                  <a:latin typeface="Marianne" panose="02000000000000000000" pitchFamily="50" charset="0"/>
                </a:rPr>
                <a:t>Panorama des </a:t>
              </a:r>
              <a:r>
                <a:rPr sz="1400" dirty="0" err="1">
                  <a:latin typeface="Marianne" panose="02000000000000000000" pitchFamily="50" charset="0"/>
                </a:rPr>
                <a:t>dispositifs</a:t>
              </a:r>
              <a:r>
                <a:rPr sz="1400" dirty="0">
                  <a:latin typeface="Marianne" panose="02000000000000000000" pitchFamily="50" charset="0"/>
                </a:rPr>
                <a:t> </a:t>
              </a:r>
              <a:r>
                <a:rPr sz="1400" dirty="0" err="1">
                  <a:latin typeface="Marianne" panose="02000000000000000000" pitchFamily="50" charset="0"/>
                </a:rPr>
                <a:t>nationaux</a:t>
              </a:r>
              <a:r>
                <a:rPr sz="1400" dirty="0">
                  <a:latin typeface="Marianne" panose="02000000000000000000" pitchFamily="50" charset="0"/>
                </a:rPr>
                <a:t> et </a:t>
              </a:r>
              <a:r>
                <a:rPr sz="1400" dirty="0" err="1">
                  <a:latin typeface="Marianne" panose="02000000000000000000" pitchFamily="50" charset="0"/>
                </a:rPr>
                <a:t>régionaux</a:t>
              </a:r>
              <a:r>
                <a:rPr sz="1400" dirty="0">
                  <a:latin typeface="Marianne" panose="02000000000000000000" pitchFamily="50" charset="0"/>
                </a:rPr>
                <a:t>, </a:t>
              </a:r>
              <a:r>
                <a:rPr sz="1400" dirty="0" err="1">
                  <a:latin typeface="Marianne" panose="02000000000000000000" pitchFamily="50" charset="0"/>
                </a:rPr>
                <a:t>financements</a:t>
              </a:r>
              <a:r>
                <a:rPr sz="1400" dirty="0">
                  <a:latin typeface="Marianne" panose="02000000000000000000" pitchFamily="50" charset="0"/>
                </a:rPr>
                <a:t> </a:t>
              </a:r>
              <a:r>
                <a:rPr sz="1400" dirty="0" err="1">
                  <a:latin typeface="Marianne" panose="02000000000000000000" pitchFamily="50" charset="0"/>
                </a:rPr>
                <a:t>mobilisables</a:t>
              </a:r>
              <a:endParaRPr sz="1400" dirty="0">
                <a:latin typeface="Marianne" panose="02000000000000000000" pitchFamily="50" charset="0"/>
              </a:endParaRPr>
            </a:p>
            <a:p>
              <a:pPr marL="685800" lvl="1" indent="-285750">
                <a:buFont typeface="Arial" panose="020B0604020202020204" pitchFamily="34" charset="0"/>
                <a:buChar char="•"/>
                <a:defRPr/>
              </a:pPr>
              <a:r>
                <a:rPr sz="1400" dirty="0" err="1">
                  <a:latin typeface="Marianne" panose="02000000000000000000" pitchFamily="50" charset="0"/>
                </a:rPr>
                <a:t>Présentation</a:t>
              </a:r>
              <a:r>
                <a:rPr sz="1400" dirty="0">
                  <a:latin typeface="Marianne" panose="02000000000000000000" pitchFamily="50" charset="0"/>
                </a:rPr>
                <a:t> de la cellule France </a:t>
              </a:r>
              <a:r>
                <a:rPr sz="1400" dirty="0" err="1">
                  <a:latin typeface="Marianne" panose="02000000000000000000" pitchFamily="50" charset="0"/>
                </a:rPr>
                <a:t>Mobilités</a:t>
              </a:r>
              <a:endParaRPr lang="fr-FR" sz="1400" dirty="0">
                <a:latin typeface="Marianne" panose="02000000000000000000" pitchFamily="50" charset="0"/>
              </a:endParaRPr>
            </a:p>
            <a:p>
              <a:pPr marL="683929" lvl="1" indent="-283879">
                <a:buFont typeface="Wingdings"/>
                <a:buChar char="Ø"/>
                <a:defRPr/>
              </a:pPr>
              <a:endParaRPr sz="1600" dirty="0">
                <a:latin typeface="Marianne" panose="02000000000000000000" pitchFamily="50" charset="0"/>
              </a:endParaRPr>
            </a:p>
            <a:p>
              <a:pPr>
                <a:defRPr/>
              </a:pPr>
              <a:r>
                <a:rPr sz="1600" dirty="0">
                  <a:solidFill>
                    <a:srgbClr val="0070C0"/>
                  </a:solidFill>
                  <a:latin typeface="Marianne" panose="02000000000000000000" pitchFamily="50" charset="0"/>
                </a:rPr>
                <a:t>11h - 12h 	Table ronde : </a:t>
              </a:r>
              <a:r>
                <a:rPr sz="1600" b="1" dirty="0">
                  <a:solidFill>
                    <a:srgbClr val="0070C0"/>
                  </a:solidFill>
                  <a:latin typeface="Marianne" panose="02000000000000000000" pitchFamily="50" charset="0"/>
                </a:rPr>
                <a:t>comment </a:t>
              </a:r>
              <a:r>
                <a:rPr sz="1600" b="1" dirty="0" err="1">
                  <a:solidFill>
                    <a:srgbClr val="0070C0"/>
                  </a:solidFill>
                  <a:latin typeface="Marianne" panose="02000000000000000000" pitchFamily="50" charset="0"/>
                </a:rPr>
                <a:t>créer</a:t>
              </a:r>
              <a:r>
                <a:rPr sz="1600" b="1" dirty="0">
                  <a:solidFill>
                    <a:srgbClr val="0070C0"/>
                  </a:solidFill>
                  <a:latin typeface="Marianne" panose="02000000000000000000" pitchFamily="50" charset="0"/>
                </a:rPr>
                <a:t> un bouquet de </a:t>
              </a:r>
              <a:r>
                <a:rPr sz="1600" b="1" dirty="0" err="1">
                  <a:solidFill>
                    <a:srgbClr val="0070C0"/>
                  </a:solidFill>
                  <a:latin typeface="Marianne" panose="02000000000000000000" pitchFamily="50" charset="0"/>
                </a:rPr>
                <a:t>mobilité</a:t>
              </a:r>
              <a:r>
                <a:rPr sz="1600" b="1" dirty="0">
                  <a:solidFill>
                    <a:srgbClr val="0070C0"/>
                  </a:solidFill>
                  <a:latin typeface="Marianne" panose="02000000000000000000" pitchFamily="50" charset="0"/>
                </a:rPr>
                <a:t> </a:t>
              </a:r>
              <a:r>
                <a:rPr sz="1600" b="1" dirty="0" err="1">
                  <a:solidFill>
                    <a:srgbClr val="0070C0"/>
                  </a:solidFill>
                  <a:latin typeface="Marianne" panose="02000000000000000000" pitchFamily="50" charset="0"/>
                </a:rPr>
                <a:t>adapté</a:t>
              </a:r>
              <a:r>
                <a:rPr sz="1600" b="1" dirty="0">
                  <a:solidFill>
                    <a:srgbClr val="0070C0"/>
                  </a:solidFill>
                  <a:latin typeface="Marianne" panose="02000000000000000000" pitchFamily="50" charset="0"/>
                </a:rPr>
                <a:t> et durable </a:t>
              </a:r>
              <a:r>
                <a:rPr sz="1600" b="1" dirty="0" err="1">
                  <a:solidFill>
                    <a:srgbClr val="0070C0"/>
                  </a:solidFill>
                  <a:latin typeface="Marianne" panose="02000000000000000000" pitchFamily="50" charset="0"/>
                </a:rPr>
                <a:t>en</a:t>
              </a:r>
              <a:r>
                <a:rPr sz="1600" b="1" dirty="0">
                  <a:solidFill>
                    <a:srgbClr val="0070C0"/>
                  </a:solidFill>
                  <a:latin typeface="Marianne" panose="02000000000000000000" pitchFamily="50" charset="0"/>
                </a:rPr>
                <a:t> </a:t>
              </a:r>
              <a:r>
                <a:rPr sz="1600" b="1" dirty="0" err="1">
                  <a:solidFill>
                    <a:srgbClr val="0070C0"/>
                  </a:solidFill>
                  <a:latin typeface="Marianne" panose="02000000000000000000" pitchFamily="50" charset="0"/>
                </a:rPr>
                <a:t>territoires</a:t>
              </a:r>
              <a:r>
                <a:rPr sz="1600" b="1" dirty="0">
                  <a:solidFill>
                    <a:srgbClr val="0070C0"/>
                  </a:solidFill>
                  <a:latin typeface="Marianne" panose="02000000000000000000" pitchFamily="50" charset="0"/>
                </a:rPr>
                <a:t> </a:t>
              </a:r>
              <a:r>
                <a:rPr sz="1600" b="1" dirty="0" err="1">
                  <a:solidFill>
                    <a:srgbClr val="0070C0"/>
                  </a:solidFill>
                  <a:latin typeface="Marianne" panose="02000000000000000000" pitchFamily="50" charset="0"/>
                </a:rPr>
                <a:t>peu</a:t>
              </a:r>
              <a:r>
                <a:rPr sz="1600" b="1" dirty="0">
                  <a:solidFill>
                    <a:srgbClr val="0070C0"/>
                  </a:solidFill>
                  <a:latin typeface="Marianne" panose="02000000000000000000" pitchFamily="50" charset="0"/>
                </a:rPr>
                <a:t> </a:t>
              </a:r>
              <a:r>
                <a:rPr sz="1600" b="1" dirty="0" err="1">
                  <a:solidFill>
                    <a:srgbClr val="0070C0"/>
                  </a:solidFill>
                  <a:latin typeface="Marianne" panose="02000000000000000000" pitchFamily="50" charset="0"/>
                </a:rPr>
                <a:t>denses</a:t>
              </a:r>
              <a:r>
                <a:rPr sz="1600" b="1" dirty="0">
                  <a:solidFill>
                    <a:srgbClr val="0070C0"/>
                  </a:solidFill>
                  <a:latin typeface="Marianne" panose="02000000000000000000" pitchFamily="50" charset="0"/>
                </a:rPr>
                <a:t> ?</a:t>
              </a:r>
            </a:p>
            <a:p>
              <a:pPr>
                <a:defRPr/>
              </a:pPr>
              <a:endParaRPr sz="1050" dirty="0">
                <a:latin typeface="Marianne" panose="02000000000000000000" pitchFamily="50" charset="0"/>
              </a:endParaRPr>
            </a:p>
            <a:p>
              <a:pPr>
                <a:defRPr/>
              </a:pPr>
              <a:r>
                <a:rPr sz="1600" dirty="0">
                  <a:solidFill>
                    <a:srgbClr val="FF7700"/>
                  </a:solidFill>
                  <a:latin typeface="Marianne" panose="02000000000000000000" pitchFamily="50" charset="0"/>
                </a:rPr>
                <a:t>12h - 13h30 	Déjeuner (buffet)</a:t>
              </a:r>
            </a:p>
            <a:p>
              <a:pPr>
                <a:defRPr/>
              </a:pPr>
              <a:endParaRPr sz="1050" dirty="0">
                <a:latin typeface="Marianne" panose="02000000000000000000" pitchFamily="50" charset="0"/>
              </a:endParaRPr>
            </a:p>
            <a:p>
              <a:pPr>
                <a:defRPr/>
              </a:pPr>
              <a:r>
                <a:rPr sz="1600" dirty="0">
                  <a:solidFill>
                    <a:srgbClr val="0070C0"/>
                  </a:solidFill>
                  <a:latin typeface="Marianne" panose="02000000000000000000" pitchFamily="50" charset="0"/>
                </a:rPr>
                <a:t>13h30 - 15h 	Ateliers </a:t>
              </a:r>
              <a:r>
                <a:rPr lang="fr-FR" sz="1400" i="1" dirty="0">
                  <a:solidFill>
                    <a:srgbClr val="0070C0"/>
                  </a:solidFill>
                  <a:latin typeface="Marianne" panose="02000000000000000000" pitchFamily="50" charset="0"/>
                </a:rPr>
                <a:t>(</a:t>
              </a:r>
              <a:r>
                <a:rPr sz="1400" i="1" dirty="0">
                  <a:solidFill>
                    <a:srgbClr val="0070C0"/>
                  </a:solidFill>
                  <a:latin typeface="Marianne" panose="02000000000000000000" pitchFamily="50" charset="0"/>
                </a:rPr>
                <a:t>au </a:t>
              </a:r>
              <a:r>
                <a:rPr sz="1400" i="1" dirty="0" err="1">
                  <a:solidFill>
                    <a:srgbClr val="0070C0"/>
                  </a:solidFill>
                  <a:latin typeface="Marianne" panose="02000000000000000000" pitchFamily="50" charset="0"/>
                </a:rPr>
                <a:t>choix</a:t>
              </a:r>
              <a:r>
                <a:rPr sz="1400" i="1" dirty="0">
                  <a:solidFill>
                    <a:srgbClr val="0070C0"/>
                  </a:solidFill>
                  <a:latin typeface="Marianne" panose="02000000000000000000" pitchFamily="50" charset="0"/>
                </a:rPr>
                <a:t> </a:t>
              </a:r>
              <a:r>
                <a:rPr sz="1400" i="1" dirty="0" err="1">
                  <a:solidFill>
                    <a:srgbClr val="0070C0"/>
                  </a:solidFill>
                  <a:latin typeface="Marianne" panose="02000000000000000000" pitchFamily="50" charset="0"/>
                </a:rPr>
                <a:t>parmi</a:t>
              </a:r>
              <a:r>
                <a:rPr sz="1400" i="1" dirty="0">
                  <a:solidFill>
                    <a:srgbClr val="0070C0"/>
                  </a:solidFill>
                  <a:latin typeface="Marianne" panose="02000000000000000000" pitchFamily="50" charset="0"/>
                </a:rPr>
                <a:t> 4 propositions</a:t>
              </a:r>
              <a:r>
                <a:rPr lang="fr-FR" sz="1400" i="1" dirty="0">
                  <a:solidFill>
                    <a:srgbClr val="0070C0"/>
                  </a:solidFill>
                  <a:latin typeface="Marianne" panose="02000000000000000000" pitchFamily="50" charset="0"/>
                </a:rPr>
                <a:t>)</a:t>
              </a:r>
              <a:r>
                <a:rPr sz="1400" i="1" dirty="0">
                  <a:solidFill>
                    <a:srgbClr val="0070C0"/>
                  </a:solidFill>
                  <a:latin typeface="Marianne" panose="02000000000000000000" pitchFamily="50" charset="0"/>
                </a:rPr>
                <a:t> :</a:t>
              </a:r>
            </a:p>
            <a:p>
              <a:pPr>
                <a:defRPr/>
              </a:pPr>
              <a:endParaRPr sz="1600" dirty="0">
                <a:solidFill>
                  <a:srgbClr val="0070C0"/>
                </a:solidFill>
                <a:latin typeface="Marianne" panose="02000000000000000000" pitchFamily="50" charset="0"/>
              </a:endParaRPr>
            </a:p>
            <a:p>
              <a:pPr>
                <a:defRPr/>
              </a:pPr>
              <a:endParaRPr sz="1600" dirty="0">
                <a:solidFill>
                  <a:srgbClr val="0070C0"/>
                </a:solidFill>
                <a:latin typeface="Marianne" panose="02000000000000000000" pitchFamily="50" charset="0"/>
              </a:endParaRPr>
            </a:p>
            <a:p>
              <a:pPr>
                <a:defRPr/>
              </a:pPr>
              <a:r>
                <a:rPr sz="1600" dirty="0">
                  <a:solidFill>
                    <a:srgbClr val="0070C0"/>
                  </a:solidFill>
                  <a:latin typeface="Marianne" panose="02000000000000000000" pitchFamily="50" charset="0"/>
                </a:rPr>
                <a:t>15h - 15h45	</a:t>
              </a:r>
              <a:r>
                <a:rPr sz="1600" dirty="0" err="1">
                  <a:solidFill>
                    <a:srgbClr val="0070C0"/>
                  </a:solidFill>
                  <a:latin typeface="Marianne" panose="02000000000000000000" pitchFamily="50" charset="0"/>
                </a:rPr>
                <a:t>Accompagner</a:t>
              </a:r>
              <a:r>
                <a:rPr sz="1600" dirty="0">
                  <a:solidFill>
                    <a:srgbClr val="0070C0"/>
                  </a:solidFill>
                  <a:latin typeface="Marianne" panose="02000000000000000000" pitchFamily="50" charset="0"/>
                </a:rPr>
                <a:t> le </a:t>
              </a:r>
              <a:r>
                <a:rPr sz="1600" dirty="0" err="1">
                  <a:solidFill>
                    <a:srgbClr val="0070C0"/>
                  </a:solidFill>
                  <a:latin typeface="Marianne" panose="02000000000000000000" pitchFamily="50" charset="0"/>
                </a:rPr>
                <a:t>changement</a:t>
              </a:r>
              <a:r>
                <a:rPr sz="1600" dirty="0">
                  <a:solidFill>
                    <a:srgbClr val="0070C0"/>
                  </a:solidFill>
                  <a:latin typeface="Marianne" panose="02000000000000000000" pitchFamily="50" charset="0"/>
                </a:rPr>
                <a:t> de </a:t>
              </a:r>
              <a:r>
                <a:rPr sz="1600" dirty="0" err="1">
                  <a:solidFill>
                    <a:srgbClr val="0070C0"/>
                  </a:solidFill>
                  <a:latin typeface="Marianne" panose="02000000000000000000" pitchFamily="50" charset="0"/>
                </a:rPr>
                <a:t>comportement</a:t>
              </a:r>
              <a:endParaRPr sz="1600" dirty="0">
                <a:solidFill>
                  <a:srgbClr val="0070C0"/>
                </a:solidFill>
                <a:latin typeface="Marianne" panose="02000000000000000000" pitchFamily="50" charset="0"/>
              </a:endParaRPr>
            </a:p>
            <a:p>
              <a:pPr marL="685800" lvl="1" indent="-285750">
                <a:buFont typeface="Arial" panose="020B0604020202020204" pitchFamily="34" charset="0"/>
                <a:buChar char="•"/>
                <a:defRPr/>
              </a:pPr>
              <a:r>
                <a:rPr sz="1400" dirty="0" err="1">
                  <a:solidFill>
                    <a:schemeClr val="tx1"/>
                  </a:solidFill>
                  <a:latin typeface="Marianne" panose="02000000000000000000" pitchFamily="50" charset="0"/>
                </a:rPr>
                <a:t>Présentation</a:t>
              </a:r>
              <a:r>
                <a:rPr sz="1400" dirty="0">
                  <a:solidFill>
                    <a:schemeClr val="tx1"/>
                  </a:solidFill>
                  <a:latin typeface="Marianne" panose="02000000000000000000" pitchFamily="50" charset="0"/>
                </a:rPr>
                <a:t> LER / VELI</a:t>
              </a:r>
            </a:p>
            <a:p>
              <a:pPr marL="685800" lvl="1" indent="-285750">
                <a:buFont typeface="Arial" panose="020B0604020202020204" pitchFamily="34" charset="0"/>
                <a:buChar char="•"/>
                <a:defRPr/>
              </a:pPr>
              <a:r>
                <a:rPr sz="1400" dirty="0" err="1">
                  <a:solidFill>
                    <a:schemeClr val="tx1"/>
                  </a:solidFill>
                  <a:latin typeface="Marianne" panose="02000000000000000000" pitchFamily="50" charset="0"/>
                </a:rPr>
                <a:t>Analyse</a:t>
              </a:r>
              <a:r>
                <a:rPr sz="1400" dirty="0">
                  <a:solidFill>
                    <a:schemeClr val="tx1"/>
                  </a:solidFill>
                  <a:latin typeface="Marianne" panose="02000000000000000000" pitchFamily="50" charset="0"/>
                </a:rPr>
                <a:t> et leviers de report modal : comment </a:t>
              </a:r>
              <a:r>
                <a:rPr sz="1400" dirty="0" err="1">
                  <a:solidFill>
                    <a:schemeClr val="tx1"/>
                  </a:solidFill>
                  <a:latin typeface="Marianne" panose="02000000000000000000" pitchFamily="50" charset="0"/>
                </a:rPr>
                <a:t>accompagner</a:t>
              </a:r>
              <a:r>
                <a:rPr sz="1400" dirty="0">
                  <a:solidFill>
                    <a:schemeClr val="tx1"/>
                  </a:solidFill>
                  <a:latin typeface="Marianne" panose="02000000000000000000" pitchFamily="50" charset="0"/>
                </a:rPr>
                <a:t> les </a:t>
              </a:r>
              <a:r>
                <a:rPr sz="1400" dirty="0" err="1">
                  <a:solidFill>
                    <a:schemeClr val="tx1"/>
                  </a:solidFill>
                  <a:latin typeface="Marianne" panose="02000000000000000000" pitchFamily="50" charset="0"/>
                </a:rPr>
                <a:t>changements</a:t>
              </a:r>
              <a:r>
                <a:rPr sz="1400" dirty="0">
                  <a:solidFill>
                    <a:schemeClr val="tx1"/>
                  </a:solidFill>
                  <a:latin typeface="Marianne" panose="02000000000000000000" pitchFamily="50" charset="0"/>
                </a:rPr>
                <a:t> de </a:t>
              </a:r>
              <a:r>
                <a:rPr sz="1400" dirty="0" err="1">
                  <a:solidFill>
                    <a:schemeClr val="tx1"/>
                  </a:solidFill>
                  <a:latin typeface="Marianne" panose="02000000000000000000" pitchFamily="50" charset="0"/>
                </a:rPr>
                <a:t>comportements</a:t>
              </a:r>
              <a:r>
                <a:rPr sz="1400" dirty="0">
                  <a:solidFill>
                    <a:schemeClr val="tx1"/>
                  </a:solidFill>
                  <a:latin typeface="Marianne" panose="02000000000000000000" pitchFamily="50" charset="0"/>
                </a:rPr>
                <a:t> ? </a:t>
              </a:r>
              <a:endParaRPr sz="1400" dirty="0">
                <a:solidFill>
                  <a:srgbClr val="0070C0"/>
                </a:solidFill>
                <a:latin typeface="Marianne" panose="02000000000000000000" pitchFamily="50" charset="0"/>
              </a:endParaRPr>
            </a:p>
            <a:p>
              <a:pPr>
                <a:defRPr/>
              </a:pPr>
              <a:endParaRPr sz="1050" dirty="0">
                <a:solidFill>
                  <a:srgbClr val="0070C0"/>
                </a:solidFill>
                <a:latin typeface="Marianne" panose="02000000000000000000" pitchFamily="50" charset="0"/>
              </a:endParaRPr>
            </a:p>
            <a:p>
              <a:pPr>
                <a:defRPr/>
              </a:pPr>
              <a:r>
                <a:rPr sz="1600" dirty="0">
                  <a:solidFill>
                    <a:srgbClr val="0070C0"/>
                  </a:solidFill>
                  <a:latin typeface="Marianne" panose="02000000000000000000" pitchFamily="50" charset="0"/>
                </a:rPr>
                <a:t>15h45 - 16h 	Conclusion </a:t>
              </a:r>
            </a:p>
            <a:p>
              <a:pPr>
                <a:defRPr/>
              </a:pPr>
              <a:endParaRPr dirty="0">
                <a:latin typeface="Marianne" panose="02000000000000000000" pitchFamily="50" charset="0"/>
              </a:endParaRPr>
            </a:p>
          </p:txBody>
        </p:sp>
        <p:sp>
          <p:nvSpPr>
            <p:cNvPr id="551697347" name="ZoneTexte 551697346"/>
            <p:cNvSpPr txBox="1"/>
            <p:nvPr/>
          </p:nvSpPr>
          <p:spPr bwMode="auto">
            <a:xfrm>
              <a:off x="0" y="3072276"/>
              <a:ext cx="5892713" cy="53065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400" b="1" dirty="0"/>
                <a:t>1/ </a:t>
              </a:r>
              <a:r>
                <a:rPr sz="1400" b="1" dirty="0" err="1"/>
                <a:t>Organisation</a:t>
              </a:r>
              <a:r>
                <a:rPr sz="1400" b="1" dirty="0"/>
                <a:t> et </a:t>
              </a:r>
              <a:r>
                <a:rPr sz="1400" b="1" dirty="0" err="1"/>
                <a:t>gouvernance</a:t>
              </a:r>
              <a:r>
                <a:rPr sz="1400" b="1" dirty="0"/>
                <a:t> : comment </a:t>
              </a:r>
              <a:r>
                <a:rPr sz="1400" b="1" dirty="0" err="1"/>
                <a:t>piloter</a:t>
              </a:r>
              <a:r>
                <a:rPr sz="1400" b="1" dirty="0"/>
                <a:t> un bouquet de </a:t>
              </a:r>
              <a:r>
                <a:rPr sz="1400" b="1" dirty="0" err="1"/>
                <a:t>mobilité</a:t>
              </a:r>
              <a:r>
                <a:rPr sz="1400" b="1" dirty="0"/>
                <a:t> ?</a:t>
              </a:r>
            </a:p>
            <a:p>
              <a:pPr>
                <a:defRPr/>
              </a:pPr>
              <a:r>
                <a:rPr sz="1400" b="1" dirty="0"/>
                <a:t>2/ Solutions de </a:t>
              </a:r>
              <a:r>
                <a:rPr sz="1400" b="1" dirty="0" err="1"/>
                <a:t>mobilité</a:t>
              </a:r>
              <a:r>
                <a:rPr sz="1400" b="1" dirty="0"/>
                <a:t> : </a:t>
              </a:r>
              <a:r>
                <a:rPr sz="1400" b="1" dirty="0" err="1"/>
                <a:t>quels</a:t>
              </a:r>
              <a:r>
                <a:rPr sz="1400" b="1" dirty="0"/>
                <a:t> </a:t>
              </a:r>
              <a:r>
                <a:rPr sz="1400" b="1" dirty="0" err="1"/>
                <a:t>outils</a:t>
              </a:r>
              <a:r>
                <a:rPr sz="1400" b="1" dirty="0"/>
                <a:t> pour </a:t>
              </a:r>
              <a:r>
                <a:rPr sz="1400" b="1" dirty="0" err="1"/>
                <a:t>quels</a:t>
              </a:r>
              <a:r>
                <a:rPr sz="1400" b="1" dirty="0"/>
                <a:t> </a:t>
              </a:r>
              <a:r>
                <a:rPr sz="1400" b="1" dirty="0" err="1"/>
                <a:t>besoins</a:t>
              </a:r>
              <a:r>
                <a:rPr sz="1400" b="1" dirty="0"/>
                <a:t> ?</a:t>
              </a:r>
              <a:endParaRPr b="1"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3"/>
          <p:cNvSpPr txBox="1"/>
          <p:nvPr/>
        </p:nvSpPr>
        <p:spPr bwMode="auto">
          <a:xfrm>
            <a:off x="0" y="3736136"/>
            <a:ext cx="12192000" cy="830997"/>
          </a:xfrm>
          <a:prstGeom prst="rect">
            <a:avLst/>
          </a:prstGeom>
          <a:noFill/>
        </p:spPr>
        <p:txBody>
          <a:bodyPr wrap="square">
            <a:spAutoFit/>
          </a:bodyPr>
          <a:lstStyle/>
          <a:p>
            <a:pPr algn="ctr">
              <a:defRPr/>
            </a:pPr>
            <a:r>
              <a:rPr lang="fr-FR" sz="2400" b="1">
                <a:latin typeface="Marianne"/>
              </a:rPr>
              <a:t>Visionnage du film </a:t>
            </a:r>
            <a:endParaRPr/>
          </a:p>
          <a:p>
            <a:pPr algn="ctr">
              <a:defRPr/>
            </a:pPr>
            <a:r>
              <a:rPr lang="fr-FR" sz="2400" b="1">
                <a:latin typeface="Marianne"/>
              </a:rPr>
              <a:t>Mobilités rurales : </a:t>
            </a:r>
            <a:r>
              <a:rPr lang="fr-FR" sz="2400" b="1" i="1">
                <a:latin typeface="Marianne"/>
              </a:rPr>
              <a:t>Un voyage au Pays de Lumbres </a:t>
            </a:r>
            <a:endParaRPr/>
          </a:p>
        </p:txBody>
      </p:sp>
      <p:sp>
        <p:nvSpPr>
          <p:cNvPr id="5" name="ZoneTexte 4"/>
          <p:cNvSpPr txBox="1"/>
          <p:nvPr/>
        </p:nvSpPr>
        <p:spPr bwMode="auto">
          <a:xfrm>
            <a:off x="-88257" y="2721114"/>
            <a:ext cx="11977420" cy="707886"/>
          </a:xfrm>
          <a:prstGeom prst="rect">
            <a:avLst/>
          </a:prstGeom>
          <a:noFill/>
        </p:spPr>
        <p:txBody>
          <a:bodyPr wrap="square" rtlCol="0">
            <a:spAutoFit/>
          </a:bodyPr>
          <a:lstStyle/>
          <a:p>
            <a:pPr algn="ctr">
              <a:defRPr/>
            </a:pPr>
            <a:r>
              <a:rPr lang="fr-FR" sz="4000" b="1">
                <a:solidFill>
                  <a:schemeClr val="accent1">
                    <a:lumMod val="75000"/>
                  </a:schemeClr>
                </a:solidFill>
                <a:latin typeface="Marianne"/>
              </a:rPr>
              <a:t>MOBILITY MAKERS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03254508" name="Espace réservé du titre 2"/>
          <p:cNvSpPr>
            <a:spLocks noGrp="1"/>
          </p:cNvSpPr>
          <p:nvPr>
            <p:ph type="title"/>
          </p:nvPr>
        </p:nvSpPr>
        <p:spPr bwMode="auto">
          <a:xfrm>
            <a:off x="0" y="445640"/>
            <a:ext cx="10315575" cy="985804"/>
          </a:xfrm>
          <a:prstGeom prst="rect">
            <a:avLst/>
          </a:prstGeom>
          <a:solidFill>
            <a:srgbClr val="4F6683"/>
          </a:solidFill>
        </p:spPr>
        <p:txBody>
          <a:bodyPr vert="horz" lIns="91440" tIns="45720" rIns="91440" bIns="45720" rtlCol="0" anchor="ctr">
            <a:normAutofit/>
          </a:bodyPr>
          <a:lstStyle/>
          <a:p>
            <a:pPr>
              <a:defRPr/>
            </a:pPr>
            <a:r>
              <a:t>Le Pays de Lumbres </a:t>
            </a:r>
          </a:p>
        </p:txBody>
      </p:sp>
      <p:sp>
        <p:nvSpPr>
          <p:cNvPr id="432933740" name=" 432933739"/>
          <p:cNvSpPr/>
          <p:nvPr/>
        </p:nvSpPr>
        <p:spPr bwMode="auto">
          <a:xfrm>
            <a:off x="1126870" y="2637692"/>
            <a:ext cx="6581176" cy="2926440"/>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400" b="0" i="0" u="none">
                <a:solidFill>
                  <a:srgbClr val="000000"/>
                </a:solidFill>
                <a:latin typeface="Arial"/>
                <a:ea typeface="Arial"/>
                <a:cs typeface="Arial"/>
              </a:rPr>
              <a:t>•</a:t>
            </a:r>
            <a:r>
              <a:rPr sz="1400" b="0" i="0" u="none">
                <a:solidFill>
                  <a:srgbClr val="282474"/>
                </a:solidFill>
                <a:latin typeface="Arial"/>
                <a:ea typeface="Arial"/>
                <a:cs typeface="Arial"/>
              </a:rPr>
              <a:t> 36 communes, environ 24 000 habitants</a:t>
            </a:r>
          </a:p>
          <a:p>
            <a:pPr>
              <a:defRPr/>
            </a:pPr>
            <a:endParaRPr sz="1200"/>
          </a:p>
          <a:p>
            <a:pPr>
              <a:defRPr/>
            </a:pPr>
            <a:r>
              <a:rPr sz="1400" b="0" i="0" u="none">
                <a:solidFill>
                  <a:srgbClr val="000000"/>
                </a:solidFill>
                <a:latin typeface="Arial"/>
                <a:ea typeface="Arial"/>
                <a:cs typeface="Arial"/>
              </a:rPr>
              <a:t>• </a:t>
            </a:r>
            <a:r>
              <a:rPr sz="1400" b="0" i="0" u="none">
                <a:solidFill>
                  <a:srgbClr val="282474"/>
                </a:solidFill>
                <a:latin typeface="Arial"/>
                <a:ea typeface="Arial"/>
                <a:cs typeface="Arial"/>
              </a:rPr>
              <a:t>Forte attractivité résidentielle (+ 3 314 hab. entre 1999 et 2012, soit +16%)</a:t>
            </a:r>
          </a:p>
          <a:p>
            <a:pPr>
              <a:defRPr/>
            </a:pPr>
            <a:endParaRPr sz="1200"/>
          </a:p>
          <a:p>
            <a:pPr>
              <a:defRPr/>
            </a:pPr>
            <a:r>
              <a:rPr sz="1400" b="0" i="0" u="none">
                <a:solidFill>
                  <a:srgbClr val="000000"/>
                </a:solidFill>
                <a:latin typeface="Arial"/>
                <a:ea typeface="Arial"/>
                <a:cs typeface="Arial"/>
              </a:rPr>
              <a:t>•</a:t>
            </a:r>
            <a:r>
              <a:rPr sz="1400" b="0" i="0" u="none">
                <a:solidFill>
                  <a:srgbClr val="282474"/>
                </a:solidFill>
                <a:latin typeface="Arial"/>
                <a:ea typeface="Arial"/>
                <a:cs typeface="Arial"/>
              </a:rPr>
              <a:t> Rural, au cadre naturel et paysager remarquable</a:t>
            </a:r>
          </a:p>
          <a:p>
            <a:pPr>
              <a:defRPr/>
            </a:pPr>
            <a:endParaRPr sz="1200"/>
          </a:p>
          <a:p>
            <a:pPr>
              <a:defRPr/>
            </a:pPr>
            <a:r>
              <a:rPr sz="1400" b="0" i="0" u="none">
                <a:solidFill>
                  <a:srgbClr val="000000"/>
                </a:solidFill>
                <a:latin typeface="Arial"/>
                <a:ea typeface="Arial"/>
                <a:cs typeface="Arial"/>
              </a:rPr>
              <a:t>•</a:t>
            </a:r>
            <a:r>
              <a:rPr sz="1400" b="0" i="0" u="none">
                <a:solidFill>
                  <a:srgbClr val="282474"/>
                </a:solidFill>
                <a:latin typeface="Arial"/>
                <a:ea typeface="Arial"/>
                <a:cs typeface="Arial"/>
              </a:rPr>
              <a:t> Intégrée au Pays de Saint-Omer et au Parc naturel régional des Caps et Marais d’Opale (PNRCMO)</a:t>
            </a:r>
          </a:p>
          <a:p>
            <a:pPr>
              <a:defRPr/>
            </a:pPr>
            <a:endParaRPr sz="1200"/>
          </a:p>
          <a:p>
            <a:pPr>
              <a:defRPr/>
            </a:pPr>
            <a:r>
              <a:rPr sz="1400" b="0" i="0" u="none">
                <a:solidFill>
                  <a:srgbClr val="000000"/>
                </a:solidFill>
                <a:latin typeface="Arial"/>
                <a:ea typeface="Arial"/>
                <a:cs typeface="Arial"/>
              </a:rPr>
              <a:t>• </a:t>
            </a:r>
            <a:r>
              <a:rPr sz="1400" b="0" i="0" u="none">
                <a:solidFill>
                  <a:srgbClr val="282474"/>
                </a:solidFill>
                <a:latin typeface="Arial"/>
                <a:ea typeface="Arial"/>
                <a:cs typeface="Arial"/>
              </a:rPr>
              <a:t>Engagé dans la transition énergétique et numérique, reconnu TEPCV depuis 2016</a:t>
            </a:r>
          </a:p>
          <a:p>
            <a:pPr>
              <a:defRPr/>
            </a:pPr>
            <a:endParaRPr sz="1200"/>
          </a:p>
          <a:p>
            <a:pPr>
              <a:defRPr/>
            </a:pPr>
            <a:r>
              <a:rPr sz="1400" b="0" i="0" u="none">
                <a:solidFill>
                  <a:srgbClr val="000000"/>
                </a:solidFill>
                <a:latin typeface="Arial"/>
                <a:ea typeface="Arial"/>
                <a:cs typeface="Arial"/>
              </a:rPr>
              <a:t>•</a:t>
            </a:r>
            <a:r>
              <a:rPr sz="1400" b="0" i="0" u="none">
                <a:solidFill>
                  <a:srgbClr val="282474"/>
                </a:solidFill>
                <a:latin typeface="Arial"/>
                <a:ea typeface="Arial"/>
                <a:cs typeface="Arial"/>
              </a:rPr>
              <a:t> PLUi : Démarche saluée : Lauréat des Trophées Participation et Concertation 2017 et lauréat de l’AAP du club PLUi national.</a:t>
            </a:r>
            <a:endParaRPr sz="1600"/>
          </a:p>
        </p:txBody>
      </p:sp>
      <p:pic>
        <p:nvPicPr>
          <p:cNvPr id="340826677" name="Image 340826676"/>
          <p:cNvPicPr>
            <a:picLocks noChangeAspect="1"/>
          </p:cNvPicPr>
          <p:nvPr/>
        </p:nvPicPr>
        <p:blipFill>
          <a:blip r:embed="rId3"/>
          <a:stretch/>
        </p:blipFill>
        <p:spPr bwMode="auto">
          <a:xfrm>
            <a:off x="7651400" y="2376016"/>
            <a:ext cx="3741490" cy="32664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MOBILITY MAKERS</a:t>
            </a:r>
            <a:endParaRPr/>
          </a:p>
        </p:txBody>
      </p:sp>
      <p:sp>
        <p:nvSpPr>
          <p:cNvPr id="7" name="ZoneTexte 6"/>
          <p:cNvSpPr txBox="1"/>
          <p:nvPr/>
        </p:nvSpPr>
        <p:spPr bwMode="auto">
          <a:xfrm>
            <a:off x="946482" y="1588168"/>
            <a:ext cx="10464374" cy="975719"/>
          </a:xfrm>
          <a:prstGeom prst="rect">
            <a:avLst/>
          </a:prstGeom>
          <a:noFill/>
        </p:spPr>
        <p:txBody>
          <a:bodyPr wrap="square" rtlCol="0">
            <a:spAutoFit/>
          </a:bodyPr>
          <a:lstStyle/>
          <a:p>
            <a:pPr>
              <a:defRPr/>
            </a:pPr>
            <a:r>
              <a:rPr sz="2000" b="1" i="0" u="none">
                <a:solidFill>
                  <a:srgbClr val="EF7757"/>
                </a:solidFill>
                <a:latin typeface="Arial"/>
                <a:ea typeface="Arial"/>
                <a:cs typeface="Arial"/>
              </a:rPr>
              <a:t>UN PROJET EUROPEEN POUR AVANCER SUR LE MANAGEMENT DE LA MOBILITE ET EVALUER LES SERVICES DE MOBILITES</a:t>
            </a:r>
            <a:endParaRPr sz="1600"/>
          </a:p>
          <a:p>
            <a:pPr>
              <a:defRPr/>
            </a:pPr>
            <a:endParaRPr lang="fr-FR" sz="1800">
              <a:solidFill>
                <a:schemeClr val="accent1">
                  <a:lumMod val="75000"/>
                </a:schemeClr>
              </a:solidFill>
            </a:endParaRPr>
          </a:p>
        </p:txBody>
      </p:sp>
      <p:sp>
        <p:nvSpPr>
          <p:cNvPr id="655778123" name="ZoneTexte 655778122"/>
          <p:cNvSpPr txBox="1"/>
          <p:nvPr/>
        </p:nvSpPr>
        <p:spPr bwMode="auto">
          <a:xfrm>
            <a:off x="3664383" y="2334148"/>
            <a:ext cx="7485518" cy="37493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9" marR="0" indent="-283879" algn="l">
              <a:lnSpc>
                <a:spcPct val="100000"/>
              </a:lnSpc>
              <a:spcBef>
                <a:spcPts val="0"/>
              </a:spcBef>
              <a:spcAft>
                <a:spcPts val="0"/>
              </a:spcAft>
              <a:buFont typeface="Arial"/>
              <a:buChar char="•"/>
              <a:defRPr/>
            </a:pPr>
            <a:r>
              <a:rPr sz="1400"/>
              <a:t>Réalisation d’un film avec 2 groupes de bénévoles âgés de 13 à 25 an</a:t>
            </a:r>
            <a:r>
              <a:rPr lang="fr-FR" sz="1400" b="0" i="0" u="none" strike="noStrike" cap="none" spc="0">
                <a:solidFill>
                  <a:schemeClr val="tx1"/>
                </a:solidFill>
                <a:latin typeface="Calibri"/>
                <a:ea typeface="Calibri"/>
                <a:cs typeface="Calibri"/>
              </a:rPr>
              <a:t>s et des bénévoles âgés de 65 ans et plus, sur le territoire de la CCPL</a:t>
            </a:r>
          </a:p>
          <a:p>
            <a:pPr algn="l">
              <a:lnSpc>
                <a:spcPct val="100000"/>
              </a:lnSpc>
              <a:spcBef>
                <a:spcPts val="0"/>
              </a:spcBef>
              <a:spcAft>
                <a:spcPts val="0"/>
              </a:spcAft>
              <a:defRPr/>
            </a:pPr>
            <a:endParaRPr lang="fr-FR" sz="1400" b="0" i="0" u="none" strike="noStrike" cap="none" spc="0">
              <a:solidFill>
                <a:schemeClr val="tx1"/>
              </a:solidFill>
              <a:latin typeface="Calibri"/>
              <a:ea typeface="Calibri"/>
              <a:cs typeface="Calibri"/>
            </a:endParaRPr>
          </a:p>
          <a:p>
            <a:pPr marL="283879" marR="0" indent="-283879" algn="l">
              <a:lnSpc>
                <a:spcPct val="100000"/>
              </a:lnSpc>
              <a:spcBef>
                <a:spcPts val="0"/>
              </a:spcBef>
              <a:spcAft>
                <a:spcPts val="0"/>
              </a:spcAft>
              <a:buFont typeface="Arial"/>
              <a:buChar char="•"/>
              <a:defRPr/>
            </a:pPr>
            <a:r>
              <a:rPr lang="fr-FR" sz="1400" b="0" i="0" u="none" strike="noStrike" cap="none" spc="0">
                <a:solidFill>
                  <a:schemeClr val="tx1"/>
                </a:solidFill>
                <a:latin typeface="Calibri"/>
                <a:ea typeface="Calibri"/>
                <a:cs typeface="Calibri"/>
              </a:rPr>
              <a:t>Hypothèse du Cerema : une meilleure entraide entre les personnes de ces générations peut résoudre les problèmes de mobilités auxquels elles sont confrontées. Elles doivent d'abord se rencontrer et mieux se connaître.</a:t>
            </a:r>
          </a:p>
          <a:p>
            <a:pPr algn="l">
              <a:lnSpc>
                <a:spcPct val="100000"/>
              </a:lnSpc>
              <a:spcBef>
                <a:spcPts val="0"/>
              </a:spcBef>
              <a:spcAft>
                <a:spcPts val="0"/>
              </a:spcAft>
              <a:defRPr/>
            </a:pPr>
            <a:endParaRPr lang="fr-FR" sz="1400" b="0" i="0" u="none" strike="noStrike" cap="none" spc="0">
              <a:solidFill>
                <a:schemeClr val="tx1"/>
              </a:solidFill>
              <a:latin typeface="Calibri"/>
              <a:ea typeface="Calibri"/>
              <a:cs typeface="Calibri"/>
            </a:endParaRPr>
          </a:p>
          <a:p>
            <a:pPr marL="283879" marR="0" indent="-283879" algn="l">
              <a:lnSpc>
                <a:spcPct val="100000"/>
              </a:lnSpc>
              <a:spcBef>
                <a:spcPts val="0"/>
              </a:spcBef>
              <a:spcAft>
                <a:spcPts val="0"/>
              </a:spcAft>
              <a:buFont typeface="Arial"/>
              <a:buChar char="•"/>
              <a:defRPr/>
            </a:pPr>
            <a:r>
              <a:rPr lang="fr-FR" sz="1400" b="0" i="0" u="none" strike="noStrike" cap="none" spc="0">
                <a:solidFill>
                  <a:schemeClr val="tx1"/>
                </a:solidFill>
                <a:latin typeface="Calibri"/>
                <a:ea typeface="Calibri"/>
                <a:cs typeface="Calibri"/>
              </a:rPr>
              <a:t>La caméra a suivi 5 jeunes et 5 retraités dans leur vie quotidienne, accompagné d'un sociologue du Cerema (Joël Meissonnier)</a:t>
            </a:r>
          </a:p>
          <a:p>
            <a:pPr algn="l">
              <a:lnSpc>
                <a:spcPct val="100000"/>
              </a:lnSpc>
              <a:spcBef>
                <a:spcPts val="0"/>
              </a:spcBef>
              <a:spcAft>
                <a:spcPts val="0"/>
              </a:spcAft>
              <a:defRPr/>
            </a:pPr>
            <a:endParaRPr lang="fr-FR" sz="1400" b="0" i="0" u="none" strike="noStrike" cap="none" spc="0">
              <a:solidFill>
                <a:schemeClr val="tx1"/>
              </a:solidFill>
              <a:latin typeface="Calibri"/>
              <a:ea typeface="Calibri"/>
              <a:cs typeface="Calibri"/>
            </a:endParaRPr>
          </a:p>
          <a:p>
            <a:pPr marL="283879" marR="0" indent="-283879" algn="l">
              <a:lnSpc>
                <a:spcPct val="100000"/>
              </a:lnSpc>
              <a:spcBef>
                <a:spcPts val="0"/>
              </a:spcBef>
              <a:spcAft>
                <a:spcPts val="0"/>
              </a:spcAft>
              <a:buFont typeface="Arial"/>
              <a:buChar char="•"/>
              <a:defRPr/>
            </a:pPr>
            <a:r>
              <a:rPr lang="fr-FR" sz="1400" b="0" i="0" u="none" strike="noStrike" cap="none" spc="0">
                <a:solidFill>
                  <a:schemeClr val="tx1"/>
                </a:solidFill>
                <a:latin typeface="Calibri"/>
                <a:ea typeface="Calibri"/>
                <a:cs typeface="Calibri"/>
              </a:rPr>
              <a:t>Les volontaires ont partagé l'expertise acquise grâce à leurs expériences de mobilité (lors d'entretiens pendant leurs déplacements qui ont été filmés).</a:t>
            </a:r>
            <a:r>
              <a:rPr sz="1000" b="0" i="0" u="none">
                <a:solidFill>
                  <a:srgbClr val="000000"/>
                </a:solidFill>
                <a:latin typeface="Arial"/>
                <a:ea typeface="Arial"/>
                <a:cs typeface="Arial"/>
              </a:rPr>
              <a:t> </a:t>
            </a:r>
            <a:endParaRPr lang="fr-FR" sz="1600" b="0" i="0" u="none" strike="noStrike" cap="none" spc="0">
              <a:solidFill>
                <a:schemeClr val="tx1"/>
              </a:solidFill>
              <a:latin typeface="Calibri"/>
              <a:cs typeface="Calibri"/>
            </a:endParaRPr>
          </a:p>
          <a:p>
            <a:pPr>
              <a:defRPr/>
            </a:pPr>
            <a:endParaRPr sz="1600"/>
          </a:p>
          <a:p>
            <a:pPr algn="l">
              <a:lnSpc>
                <a:spcPct val="100000"/>
              </a:lnSpc>
              <a:spcBef>
                <a:spcPts val="0"/>
              </a:spcBef>
              <a:spcAft>
                <a:spcPts val="0"/>
              </a:spcAft>
              <a:defRPr/>
            </a:pPr>
            <a:r>
              <a:rPr lang="fr-FR" sz="1400" b="1" i="0" u="none" strike="noStrike" cap="none" spc="0">
                <a:solidFill>
                  <a:schemeClr val="tx1"/>
                </a:solidFill>
                <a:latin typeface="Calibri"/>
                <a:ea typeface="Calibri"/>
                <a:cs typeface="Calibri"/>
              </a:rPr>
              <a:t>Etape 1.</a:t>
            </a:r>
            <a:r>
              <a:rPr lang="fr-FR" sz="1400" b="0" i="0" u="none" strike="noStrike" cap="none" spc="0">
                <a:solidFill>
                  <a:schemeClr val="tx1"/>
                </a:solidFill>
                <a:latin typeface="Calibri"/>
                <a:ea typeface="Calibri"/>
                <a:cs typeface="Calibri"/>
              </a:rPr>
              <a:t> Les volontaires ont utilisé un de leurs modes de transports habituel sur un de leur trajet habituel </a:t>
            </a:r>
            <a:r>
              <a:rPr sz="1100" b="0" i="0" u="none">
                <a:solidFill>
                  <a:srgbClr val="000000"/>
                </a:solidFill>
                <a:latin typeface="Arial"/>
                <a:ea typeface="Arial"/>
                <a:cs typeface="Arial"/>
              </a:rPr>
              <a:t>(</a:t>
            </a:r>
            <a:r>
              <a:rPr sz="1100" b="0" i="0" u="none">
                <a:solidFill>
                  <a:srgbClr val="EF7757"/>
                </a:solidFill>
                <a:latin typeface="Arial"/>
                <a:ea typeface="Arial"/>
                <a:cs typeface="Arial"/>
              </a:rPr>
              <a:t>parcours commentés</a:t>
            </a:r>
            <a:r>
              <a:rPr sz="1100" b="0" i="0" u="none">
                <a:solidFill>
                  <a:srgbClr val="000000"/>
                </a:solidFill>
                <a:latin typeface="Arial"/>
                <a:ea typeface="Arial"/>
                <a:cs typeface="Arial"/>
              </a:rPr>
              <a:t>). </a:t>
            </a:r>
            <a:endParaRPr sz="1600"/>
          </a:p>
          <a:p>
            <a:pPr algn="l">
              <a:lnSpc>
                <a:spcPct val="100000"/>
              </a:lnSpc>
              <a:spcBef>
                <a:spcPts val="0"/>
              </a:spcBef>
              <a:spcAft>
                <a:spcPts val="0"/>
              </a:spcAft>
              <a:defRPr/>
            </a:pPr>
            <a:r>
              <a:rPr lang="fr-FR" sz="1400" b="1" i="0" u="none" strike="noStrike" cap="none" spc="0">
                <a:solidFill>
                  <a:schemeClr val="tx1"/>
                </a:solidFill>
                <a:latin typeface="Calibri"/>
                <a:ea typeface="Calibri"/>
                <a:cs typeface="Calibri"/>
              </a:rPr>
              <a:t>Etape 2.</a:t>
            </a:r>
            <a:r>
              <a:rPr lang="fr-FR" sz="1400" b="0" i="0" u="none" strike="noStrike" cap="none" spc="0">
                <a:solidFill>
                  <a:schemeClr val="tx1"/>
                </a:solidFill>
                <a:latin typeface="Calibri"/>
                <a:ea typeface="Calibri"/>
                <a:cs typeface="Calibri"/>
              </a:rPr>
              <a:t> Ensuite, ils ont accepté de tester un nouvel itinéraire ou un moyen de transport inhabituel pour eux sur proposition du Cerem</a:t>
            </a:r>
            <a:r>
              <a:rPr sz="1100" b="0" i="0" u="none">
                <a:solidFill>
                  <a:srgbClr val="000000"/>
                </a:solidFill>
                <a:latin typeface="Arial"/>
                <a:ea typeface="Arial"/>
                <a:cs typeface="Arial"/>
              </a:rPr>
              <a:t>a (</a:t>
            </a:r>
            <a:r>
              <a:rPr sz="1100" b="0" i="0" u="none">
                <a:solidFill>
                  <a:srgbClr val="EF7757"/>
                </a:solidFill>
                <a:latin typeface="Arial"/>
                <a:ea typeface="Arial"/>
                <a:cs typeface="Arial"/>
              </a:rPr>
              <a:t>parcours du combattant</a:t>
            </a:r>
            <a:r>
              <a:rPr sz="1100" b="0" i="0" u="none">
                <a:solidFill>
                  <a:srgbClr val="000000"/>
                </a:solidFill>
                <a:latin typeface="Arial"/>
                <a:ea typeface="Arial"/>
                <a:cs typeface="Arial"/>
              </a:rPr>
              <a:t>).</a:t>
            </a:r>
            <a:endParaRPr sz="1600"/>
          </a:p>
        </p:txBody>
      </p:sp>
      <p:pic>
        <p:nvPicPr>
          <p:cNvPr id="1616233609" name="Image 1616233608"/>
          <p:cNvPicPr>
            <a:picLocks noChangeAspect="1"/>
          </p:cNvPicPr>
          <p:nvPr/>
        </p:nvPicPr>
        <p:blipFill>
          <a:blip r:embed="rId3"/>
          <a:stretch/>
        </p:blipFill>
        <p:spPr bwMode="auto">
          <a:xfrm>
            <a:off x="397747" y="2334148"/>
            <a:ext cx="2774835" cy="40388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59361164" name="Titre 1"/>
          <p:cNvSpPr>
            <a:spLocks noGrp="1"/>
          </p:cNvSpPr>
          <p:nvPr>
            <p:ph type="title"/>
          </p:nvPr>
        </p:nvSpPr>
        <p:spPr bwMode="auto"/>
        <p:txBody>
          <a:bodyPr/>
          <a:lstStyle/>
          <a:p>
            <a:pPr>
              <a:defRPr/>
            </a:pPr>
            <a:r>
              <a:rPr lang="fr-FR"/>
              <a:t>INTRODUCTION</a:t>
            </a:r>
            <a:endParaRPr/>
          </a:p>
        </p:txBody>
      </p:sp>
      <p:pic>
        <p:nvPicPr>
          <p:cNvPr id="1685195344" name="Image 5"/>
          <p:cNvPicPr>
            <a:picLocks noChangeAspect="1"/>
          </p:cNvPicPr>
          <p:nvPr/>
        </p:nvPicPr>
        <p:blipFill>
          <a:blip r:embed="rId3"/>
          <a:stretch/>
        </p:blipFill>
        <p:spPr bwMode="auto">
          <a:xfrm>
            <a:off x="7376945" y="2407374"/>
            <a:ext cx="2938628" cy="1187809"/>
          </a:xfrm>
          <a:prstGeom prst="rect">
            <a:avLst/>
          </a:prstGeom>
        </p:spPr>
      </p:pic>
      <p:sp>
        <p:nvSpPr>
          <p:cNvPr id="402111717" name="ZoneTexte 6"/>
          <p:cNvSpPr txBox="1"/>
          <p:nvPr/>
        </p:nvSpPr>
        <p:spPr bwMode="auto">
          <a:xfrm>
            <a:off x="946482" y="1588168"/>
            <a:ext cx="8907378" cy="954106"/>
          </a:xfrm>
          <a:prstGeom prst="rect">
            <a:avLst/>
          </a:prstGeom>
          <a:noFill/>
        </p:spPr>
        <p:txBody>
          <a:bodyPr wrap="square" rtlCol="0">
            <a:spAutoFit/>
          </a:bodyPr>
          <a:lstStyle/>
          <a:p>
            <a:pPr>
              <a:defRPr/>
            </a:pPr>
            <a:r>
              <a:rPr lang="fr-FR" b="1">
                <a:solidFill>
                  <a:schemeClr val="accent1">
                    <a:lumMod val="75000"/>
                  </a:schemeClr>
                </a:solidFill>
                <a:latin typeface="Marianne"/>
              </a:rPr>
              <a:t>Concevoir et améliorer des solutions de mobilités en tenant compte des comportements des utilisateurs, </a:t>
            </a:r>
            <a:r>
              <a:rPr lang="fr-FR" b="1" i="1">
                <a:solidFill>
                  <a:schemeClr val="accent1">
                    <a:lumMod val="75000"/>
                  </a:schemeClr>
                </a:solidFill>
                <a:latin typeface="Marianne"/>
              </a:rPr>
              <a:t>film de Nathaël Rusch </a:t>
            </a:r>
            <a:endParaRPr/>
          </a:p>
          <a:p>
            <a:pPr>
              <a:defRPr/>
            </a:pPr>
            <a:endParaRPr lang="fr-FR" sz="2000">
              <a:solidFill>
                <a:schemeClr val="accent1">
                  <a:lumMod val="75000"/>
                </a:schemeClr>
              </a:solidFill>
            </a:endParaRPr>
          </a:p>
        </p:txBody>
      </p:sp>
      <p:pic>
        <p:nvPicPr>
          <p:cNvPr id="392391118" name="Picture 5"/>
          <p:cNvPicPr>
            <a:picLocks noChangeAspect="1" noChangeArrowheads="1"/>
          </p:cNvPicPr>
          <p:nvPr/>
        </p:nvPicPr>
        <p:blipFill>
          <a:blip r:embed="rId4"/>
          <a:stretch/>
        </p:blipFill>
        <p:spPr bwMode="auto">
          <a:xfrm>
            <a:off x="7468875" y="5624919"/>
            <a:ext cx="1325400" cy="388976"/>
          </a:xfrm>
          <a:prstGeom prst="rect">
            <a:avLst/>
          </a:prstGeom>
          <a:noFill/>
        </p:spPr>
      </p:pic>
      <p:pic>
        <p:nvPicPr>
          <p:cNvPr id="1165679594" name="Image 8">
            <a:hlinkClick r:id="rId5"/>
          </p:cNvPr>
          <p:cNvPicPr>
            <a:picLocks noChangeAspect="1"/>
          </p:cNvPicPr>
          <p:nvPr/>
        </p:nvPicPr>
        <p:blipFill>
          <a:blip r:embed="rId6"/>
          <a:stretch/>
        </p:blipFill>
        <p:spPr bwMode="auto">
          <a:xfrm>
            <a:off x="930441" y="2407374"/>
            <a:ext cx="5789188" cy="3223404"/>
          </a:xfrm>
          <a:prstGeom prst="rect">
            <a:avLst/>
          </a:prstGeom>
        </p:spPr>
      </p:pic>
      <p:sp>
        <p:nvSpPr>
          <p:cNvPr id="849165789" name="ZoneTexte 10"/>
          <p:cNvSpPr txBox="1"/>
          <p:nvPr/>
        </p:nvSpPr>
        <p:spPr bwMode="auto">
          <a:xfrm>
            <a:off x="10239775" y="4149040"/>
            <a:ext cx="1703406" cy="307776"/>
          </a:xfrm>
          <a:prstGeom prst="rect">
            <a:avLst/>
          </a:prstGeom>
          <a:solidFill>
            <a:schemeClr val="accent2">
              <a:lumMod val="20000"/>
              <a:lumOff val="80000"/>
            </a:schemeClr>
          </a:solidFill>
        </p:spPr>
        <p:txBody>
          <a:bodyPr wrap="square">
            <a:spAutoFit/>
          </a:bodyPr>
          <a:lstStyle/>
          <a:p>
            <a:pPr>
              <a:defRPr/>
            </a:pPr>
            <a:r>
              <a:rPr lang="fr-FR" sz="1400" u="sng">
                <a:solidFill>
                  <a:schemeClr val="accent3"/>
                </a:solidFill>
                <a:hlinkClick r:id="rId7" tooltip="https://lc.cx/dV3Gg0"/>
              </a:rPr>
              <a:t>https://lc.cx/dV3Gg0</a:t>
            </a:r>
            <a:endParaRPr sz="1400">
              <a:solidFill>
                <a:schemeClr val="accent3"/>
              </a:solidFill>
            </a:endParaRPr>
          </a:p>
        </p:txBody>
      </p:sp>
      <p:sp>
        <p:nvSpPr>
          <p:cNvPr id="992541046" name="ZoneTexte 11"/>
          <p:cNvSpPr txBox="1"/>
          <p:nvPr/>
        </p:nvSpPr>
        <p:spPr bwMode="auto">
          <a:xfrm>
            <a:off x="7234327" y="3841116"/>
            <a:ext cx="4446176" cy="518518"/>
          </a:xfrm>
          <a:prstGeom prst="rect">
            <a:avLst/>
          </a:prstGeom>
          <a:noFill/>
        </p:spPr>
        <p:txBody>
          <a:bodyPr wrap="square">
            <a:spAutoFit/>
          </a:bodyPr>
          <a:lstStyle/>
          <a:p>
            <a:pPr>
              <a:defRPr/>
            </a:pPr>
            <a:r>
              <a:rPr lang="fr-FR" sz="1400">
                <a:latin typeface="Marianne"/>
              </a:rPr>
              <a:t>Questionnaire sur les déplacements après à remplir après visionnage du film :</a:t>
            </a:r>
            <a:endParaRPr sz="1600"/>
          </a:p>
        </p:txBody>
      </p:sp>
      <p:sp>
        <p:nvSpPr>
          <p:cNvPr id="795815866" name="ZoneTexte 12"/>
          <p:cNvSpPr txBox="1"/>
          <p:nvPr/>
        </p:nvSpPr>
        <p:spPr bwMode="auto">
          <a:xfrm>
            <a:off x="888904" y="5624919"/>
            <a:ext cx="6097712" cy="276998"/>
          </a:xfrm>
          <a:prstGeom prst="rect">
            <a:avLst/>
          </a:prstGeom>
          <a:noFill/>
        </p:spPr>
        <p:txBody>
          <a:bodyPr wrap="square">
            <a:spAutoFit/>
          </a:bodyPr>
          <a:lstStyle/>
          <a:p>
            <a:pPr>
              <a:defRPr/>
            </a:pPr>
            <a:r>
              <a:rPr lang="fr-FR" sz="1200" i="1"/>
              <a:t>tous droits réservés CEREMA &amp; Resonance Films, cofinancement Interreg North Sea - CEREMA</a:t>
            </a:r>
            <a:endParaRPr/>
          </a:p>
        </p:txBody>
      </p:sp>
      <p:pic>
        <p:nvPicPr>
          <p:cNvPr id="308400873" name="Image 1701177697"/>
          <p:cNvPicPr>
            <a:picLocks noChangeAspect="1"/>
          </p:cNvPicPr>
          <p:nvPr/>
        </p:nvPicPr>
        <p:blipFill>
          <a:blip r:embed="rId8"/>
          <a:stretch/>
        </p:blipFill>
        <p:spPr bwMode="auto">
          <a:xfrm>
            <a:off x="10315575" y="2316040"/>
            <a:ext cx="1364928" cy="1370476"/>
          </a:xfrm>
          <a:prstGeom prst="rect">
            <a:avLst/>
          </a:prstGeom>
        </p:spPr>
      </p:pic>
      <p:sp>
        <p:nvSpPr>
          <p:cNvPr id="1516608463" name="ZoneTexte 11"/>
          <p:cNvSpPr txBox="1"/>
          <p:nvPr/>
        </p:nvSpPr>
        <p:spPr bwMode="auto">
          <a:xfrm>
            <a:off x="7234327" y="4673118"/>
            <a:ext cx="4466696" cy="307776"/>
          </a:xfrm>
          <a:prstGeom prst="rect">
            <a:avLst/>
          </a:prstGeom>
          <a:noFill/>
        </p:spPr>
        <p:txBody>
          <a:bodyPr wrap="square">
            <a:spAutoFit/>
          </a:bodyPr>
          <a:lstStyle/>
          <a:p>
            <a:pPr marL="0" marR="0" indent="0" algn="l">
              <a:lnSpc>
                <a:spcPct val="100000"/>
              </a:lnSpc>
              <a:spcBef>
                <a:spcPts val="0"/>
              </a:spcBef>
              <a:spcAft>
                <a:spcPts val="0"/>
              </a:spcAft>
              <a:defRPr/>
            </a:pPr>
            <a:r>
              <a:rPr lang="fr-FR" sz="1400" b="0" i="0" u="none" strike="noStrike" cap="none" spc="0">
                <a:solidFill>
                  <a:schemeClr val="tx1"/>
                </a:solidFill>
                <a:latin typeface="Marianne"/>
                <a:ea typeface="Marianne"/>
                <a:cs typeface="Marianne"/>
              </a:rPr>
              <a:t>Film disponible sur Youtube (Cerema)</a:t>
            </a:r>
            <a:endParaRPr/>
          </a:p>
        </p:txBody>
      </p:sp>
      <p:sp>
        <p:nvSpPr>
          <p:cNvPr id="1092487018" name="ZoneTexte 14"/>
          <p:cNvSpPr txBox="1"/>
          <p:nvPr/>
        </p:nvSpPr>
        <p:spPr bwMode="auto">
          <a:xfrm>
            <a:off x="7983357" y="5003658"/>
            <a:ext cx="3963920" cy="276998"/>
          </a:xfrm>
          <a:prstGeom prst="rect">
            <a:avLst/>
          </a:prstGeom>
          <a:solidFill>
            <a:schemeClr val="accent2">
              <a:lumMod val="20000"/>
              <a:lumOff val="80000"/>
            </a:schemeClr>
          </a:solidFill>
        </p:spPr>
        <p:txBody>
          <a:bodyPr wrap="square">
            <a:spAutoFit/>
          </a:bodyPr>
          <a:lstStyle/>
          <a:p>
            <a:pPr marL="0" marR="0" indent="0" algn="l">
              <a:lnSpc>
                <a:spcPct val="100000"/>
              </a:lnSpc>
              <a:spcBef>
                <a:spcPts val="0"/>
              </a:spcBef>
              <a:spcAft>
                <a:spcPts val="0"/>
              </a:spcAft>
              <a:defRPr/>
            </a:pPr>
            <a:r>
              <a:rPr lang="fr-FR" sz="1200" b="1" i="0" u="none" strike="noStrike" cap="none" spc="0">
                <a:solidFill>
                  <a:srgbClr val="F49980"/>
                </a:solidFill>
                <a:latin typeface="Marianne"/>
                <a:ea typeface="Marianne"/>
                <a:cs typeface="Marianne"/>
              </a:rPr>
              <a:t>https://www.youtube.com/watch?v=bgovVDyE2F4</a:t>
            </a:r>
            <a:endParaRPr lang="fr-FR" sz="1200" b="0" i="0" u="none" strike="noStrike" cap="none" spc="0">
              <a:solidFill>
                <a:schemeClr val="tx1"/>
              </a:solidFill>
              <a:latin typeface="Marianne"/>
              <a:cs typeface="Mariann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0" y="381447"/>
            <a:ext cx="10674828" cy="1050000"/>
          </a:xfrm>
        </p:spPr>
        <p:txBody>
          <a:bodyPr/>
          <a:lstStyle/>
          <a:p>
            <a:pPr>
              <a:defRPr/>
            </a:pPr>
            <a:endParaRPr lang="fr-FR"/>
          </a:p>
        </p:txBody>
      </p:sp>
      <p:pic>
        <p:nvPicPr>
          <p:cNvPr id="7" name="Image 6"/>
          <p:cNvPicPr>
            <a:picLocks noChangeAspect="1"/>
          </p:cNvPicPr>
          <p:nvPr/>
        </p:nvPicPr>
        <p:blipFill>
          <a:blip r:embed="rId3"/>
          <a:stretch/>
        </p:blipFill>
        <p:spPr bwMode="auto">
          <a:xfrm>
            <a:off x="5495" y="-446591"/>
            <a:ext cx="13024805" cy="7304591"/>
          </a:xfrm>
          <a:prstGeom prst="rect">
            <a:avLst/>
          </a:prstGeom>
        </p:spPr>
      </p:pic>
      <p:sp>
        <p:nvSpPr>
          <p:cNvPr id="3" name="Rectangle 2"/>
          <p:cNvSpPr/>
          <p:nvPr/>
        </p:nvSpPr>
        <p:spPr bwMode="auto">
          <a:xfrm>
            <a:off x="0" y="4558622"/>
            <a:ext cx="13024804" cy="208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6" name="Image 5"/>
          <p:cNvPicPr>
            <a:picLocks noChangeAspect="1"/>
          </p:cNvPicPr>
          <p:nvPr/>
        </p:nvPicPr>
        <p:blipFill>
          <a:blip r:embed="rId4"/>
          <a:srcRect l="33569"/>
          <a:stretch/>
        </p:blipFill>
        <p:spPr bwMode="auto">
          <a:xfrm>
            <a:off x="2450680" y="5267326"/>
            <a:ext cx="1944239" cy="917015"/>
          </a:xfrm>
          <a:prstGeom prst="rect">
            <a:avLst/>
          </a:prstGeom>
        </p:spPr>
      </p:pic>
      <p:pic>
        <p:nvPicPr>
          <p:cNvPr id="8" name="Image 7"/>
          <p:cNvPicPr>
            <a:picLocks noChangeAspect="1"/>
          </p:cNvPicPr>
          <p:nvPr/>
        </p:nvPicPr>
        <p:blipFill>
          <a:blip r:embed="rId5"/>
          <a:srcRect t="18901" b="16787"/>
          <a:stretch/>
        </p:blipFill>
        <p:spPr bwMode="auto">
          <a:xfrm>
            <a:off x="9137153" y="5354044"/>
            <a:ext cx="2064443" cy="743578"/>
          </a:xfrm>
          <a:prstGeom prst="rect">
            <a:avLst/>
          </a:prstGeom>
          <a:noFill/>
          <a:ln>
            <a:noFill/>
          </a:ln>
        </p:spPr>
      </p:pic>
      <p:pic>
        <p:nvPicPr>
          <p:cNvPr id="9" name="Image 8"/>
          <p:cNvPicPr>
            <a:picLocks noChangeAspect="1"/>
          </p:cNvPicPr>
          <p:nvPr/>
        </p:nvPicPr>
        <p:blipFill>
          <a:blip r:embed="rId6"/>
          <a:stretch/>
        </p:blipFill>
        <p:spPr bwMode="auto">
          <a:xfrm>
            <a:off x="11407154" y="5491903"/>
            <a:ext cx="1341219" cy="467860"/>
          </a:xfrm>
          <a:prstGeom prst="rect">
            <a:avLst/>
          </a:prstGeom>
          <a:noFill/>
          <a:ln>
            <a:noFill/>
          </a:ln>
        </p:spPr>
      </p:pic>
      <p:pic>
        <p:nvPicPr>
          <p:cNvPr id="10" name="Graphique 9"/>
          <p:cNvPicPr>
            <a:picLocks noChangeAspect="1"/>
          </p:cNvPicPr>
          <p:nvPr/>
        </p:nvPicPr>
        <p:blipFill>
          <a:blip r:embed="rId7"/>
          <a:stretch/>
        </p:blipFill>
        <p:spPr bwMode="auto">
          <a:xfrm>
            <a:off x="4309784" y="5389656"/>
            <a:ext cx="2290985" cy="672354"/>
          </a:xfrm>
          <a:prstGeom prst="rect">
            <a:avLst/>
          </a:prstGeom>
        </p:spPr>
      </p:pic>
      <p:pic>
        <p:nvPicPr>
          <p:cNvPr id="11" name="Picture 2" descr="image"/>
          <p:cNvPicPr>
            <a:picLocks noChangeAspect="1" noChangeArrowheads="1"/>
          </p:cNvPicPr>
          <p:nvPr/>
        </p:nvPicPr>
        <p:blipFill>
          <a:blip r:embed="rId8"/>
          <a:srcRect l="19589" r="14334"/>
          <a:stretch/>
        </p:blipFill>
        <p:spPr bwMode="auto">
          <a:xfrm>
            <a:off x="6736724" y="5216452"/>
            <a:ext cx="1196738" cy="1018762"/>
          </a:xfrm>
          <a:prstGeom prst="rect">
            <a:avLst/>
          </a:prstGeom>
          <a:noFill/>
        </p:spPr>
      </p:pic>
      <p:pic>
        <p:nvPicPr>
          <p:cNvPr id="12" name="Image 11" descr="Une image contenant texte, Police, capture d’écran, logo&#10;&#10;Description générée automatiquement"/>
          <p:cNvPicPr>
            <a:picLocks noChangeAspect="1"/>
          </p:cNvPicPr>
          <p:nvPr/>
        </p:nvPicPr>
        <p:blipFill>
          <a:blip r:embed="rId9"/>
          <a:stretch/>
        </p:blipFill>
        <p:spPr bwMode="auto">
          <a:xfrm>
            <a:off x="100763" y="5306285"/>
            <a:ext cx="2344422" cy="839093"/>
          </a:xfrm>
          <a:prstGeom prst="rect">
            <a:avLst/>
          </a:prstGeom>
        </p:spPr>
      </p:pic>
      <p:pic>
        <p:nvPicPr>
          <p:cNvPr id="13" name="Image 12"/>
          <p:cNvPicPr>
            <a:picLocks noChangeAspect="1"/>
          </p:cNvPicPr>
          <p:nvPr/>
        </p:nvPicPr>
        <p:blipFill>
          <a:blip r:embed="rId10"/>
          <a:stretch/>
        </p:blipFill>
        <p:spPr bwMode="auto">
          <a:xfrm>
            <a:off x="7943545" y="5213803"/>
            <a:ext cx="1090829" cy="1024061"/>
          </a:xfrm>
          <a:prstGeom prst="rect">
            <a:avLst/>
          </a:prstGeom>
        </p:spPr>
      </p:pic>
    </p:spTree>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extraClrScheme>
  </a:extraClrSchemeLst>
</a:theme>
</file>

<file path=ppt/theme/theme2.xml><?xml version="1.0" encoding="utf-8"?>
<a:theme xmlns:a="http://schemas.openxmlformats.org/drawingml/2006/main" name="Conception personnalisé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1016</Words>
  <Application>Microsoft Office PowerPoint</Application>
  <DocSecurity>0</DocSecurity>
  <PresentationFormat>Grand écran</PresentationFormat>
  <Paragraphs>89</Paragraphs>
  <Slides>8</Slides>
  <Notes>8</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8</vt:i4>
      </vt:variant>
    </vt:vector>
  </HeadingPairs>
  <TitlesOfParts>
    <vt:vector size="14" baseType="lpstr">
      <vt:lpstr>Arial</vt:lpstr>
      <vt:lpstr>Calibri</vt:lpstr>
      <vt:lpstr>Marianne</vt:lpstr>
      <vt:lpstr>Wingdings</vt:lpstr>
      <vt:lpstr>Office Theme</vt:lpstr>
      <vt:lpstr>Conception personnalisée</vt:lpstr>
      <vt:lpstr>Un bouquet de services pour une mobilité simplifiée en territoire peu dense   Organisée par la cellule France Mobilités Grand Est 11 décembre à Tomblaine</vt:lpstr>
      <vt:lpstr>INTRODUCTION</vt:lpstr>
      <vt:lpstr>Programme de la journée</vt:lpstr>
      <vt:lpstr>Présentation PowerPoint</vt:lpstr>
      <vt:lpstr>Le Pays de Lumbres </vt:lpstr>
      <vt:lpstr>MOBILITY MAKERS</vt:lpstr>
      <vt:lpstr>INTRODUCTION</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Mme Noémie KOCH</dc:creator>
  <cp:keywords/>
  <dc:description/>
  <cp:lastModifiedBy>Mme Noémie KOCH</cp:lastModifiedBy>
  <cp:revision>218</cp:revision>
  <dcterms:created xsi:type="dcterms:W3CDTF">2020-08-21T19:25:14Z</dcterms:created>
  <dcterms:modified xsi:type="dcterms:W3CDTF">2026-01-13T09:54:47Z</dcterms:modified>
  <cp:category/>
  <dc:identifier/>
  <cp:contentStatus/>
  <dc:language>fr-FR</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ies>
</file>