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350" r:id="rId2"/>
    <p:sldId id="381" r:id="rId3"/>
    <p:sldId id="382" r:id="rId4"/>
    <p:sldId id="366" r:id="rId5"/>
    <p:sldId id="383" r:id="rId6"/>
    <p:sldId id="326" r:id="rId7"/>
    <p:sldId id="384" r:id="rId8"/>
    <p:sldId id="386" r:id="rId9"/>
    <p:sldId id="385" r:id="rId10"/>
    <p:sldId id="389" r:id="rId11"/>
    <p:sldId id="390" r:id="rId12"/>
    <p:sldId id="387" r:id="rId13"/>
    <p:sldId id="36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évot Laurent" initials="PL" lastIdx="1" clrIdx="0">
    <p:extLst>
      <p:ext uri="{19B8F6BF-5375-455C-9EA6-DF929625EA0E}">
        <p15:presenceInfo xmlns:p15="http://schemas.microsoft.com/office/powerpoint/2012/main" userId="S-1-5-21-1492809524-2292636046-2875315152-12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7FA"/>
    <a:srgbClr val="99CCFF"/>
    <a:srgbClr val="FF9B73"/>
    <a:srgbClr val="040091"/>
    <a:srgbClr val="5C9ED6"/>
    <a:srgbClr val="243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47" autoAdjust="0"/>
  </p:normalViewPr>
  <p:slideViewPr>
    <p:cSldViewPr snapToGrid="0">
      <p:cViewPr varScale="1">
        <p:scale>
          <a:sx n="95" d="100"/>
          <a:sy n="95" d="100"/>
        </p:scale>
        <p:origin x="11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0622B-B507-4737-85B2-85E8E0D19EC2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89FD9-2CA6-4BFD-AEA3-10598145E2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332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0CB95-2B82-4CA7-A1B5-A8541C80D413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8C7D8-43AB-490C-AAF2-2EFF37241A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99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39242-E580-4420-9DEB-E64FF381247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06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3A205-47D1-834D-9846-D397BB4EC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D7B2D3B-352A-BCC3-5C2E-CFFF86BD2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BDEB28-567F-EFA5-39D9-6FEA2050D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6593A9-4B39-F1F4-6FB9-13FB4F65F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39242-E580-4420-9DEB-E64FF381247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6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D0D4F-BB27-E804-0822-136C0E6A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555445-F667-D8A0-8507-2E38E8968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77BC52F-05F6-EE47-6781-17B942435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24BDE4-696F-25AD-0039-DA32977A1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39242-E580-4420-9DEB-E64FF381247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3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479B1-F76E-9479-185A-56C265927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7CAF618-F9A9-0A27-30D0-E8900C2A4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5BEAE0-C797-D700-104C-961367A80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CA53B5-C5AC-EADA-2F7D-655018D8E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39242-E580-4420-9DEB-E64FF381247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40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0EB51-762A-FCE9-6402-1B50058A2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D9DA0F-6D0B-7CD8-50DC-DEC0A34DE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2CEA94-5E19-993C-DA38-F01D2C227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CB183-4707-8F54-616A-8CC9A6E6D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39242-E580-4420-9DEB-E64FF381247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81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39D04-D0EE-D36B-FD8B-519906B41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672B84B-D940-C454-9DBA-DF1457A70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9B9B178-E403-303E-B0F4-7D8B31B61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207A56-F6A7-C61A-2440-89E580D6C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39242-E580-4420-9DEB-E64FF381247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43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169D6-83C4-79CD-85DD-110A7DDBF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74E0A8-2199-E912-FDD6-AD61DA721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C86A36-7A8F-0AE7-728E-275257F8E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BF7213-5F44-77A3-FDD0-F4C74A6B6C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39242-E580-4420-9DEB-E64FF381247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36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915C99D-4D83-FC1D-C1AF-7B3B0C5B1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1" t="86210" b="7833"/>
          <a:stretch/>
        </p:blipFill>
        <p:spPr>
          <a:xfrm>
            <a:off x="0" y="145545"/>
            <a:ext cx="3719593" cy="1902999"/>
          </a:xfrm>
          <a:prstGeom prst="rect">
            <a:avLst/>
          </a:prstGeom>
        </p:spPr>
      </p:pic>
      <p:sp>
        <p:nvSpPr>
          <p:cNvPr id="5" name="Espace réservé du titre 25">
            <a:extLst>
              <a:ext uri="{FF2B5EF4-FFF2-40B4-BE49-F238E27FC236}">
                <a16:creationId xmlns:a16="http://schemas.microsoft.com/office/drawing/2014/main" id="{6E9DE61C-0A89-4C10-2CD5-E6D6CBB3097B}"/>
              </a:ext>
            </a:extLst>
          </p:cNvPr>
          <p:cNvSpPr txBox="1">
            <a:spLocks/>
          </p:cNvSpPr>
          <p:nvPr userDrawn="1"/>
        </p:nvSpPr>
        <p:spPr>
          <a:xfrm>
            <a:off x="3329796" y="4223680"/>
            <a:ext cx="8429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4009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fr-FR" sz="4000" dirty="0" err="1">
                <a:solidFill>
                  <a:srgbClr val="3B87FA"/>
                </a:solidFill>
              </a:rPr>
              <a:t>GéoMAPI</a:t>
            </a:r>
            <a:r>
              <a:rPr lang="fr-FR" sz="4000" dirty="0">
                <a:solidFill>
                  <a:srgbClr val="3B87FA"/>
                </a:solidFill>
              </a:rPr>
              <a:t> : Catalogage et </a:t>
            </a:r>
            <a:r>
              <a:rPr lang="fr-FR" sz="4000" dirty="0" err="1">
                <a:solidFill>
                  <a:srgbClr val="3B87FA"/>
                </a:solidFill>
              </a:rPr>
              <a:t>OpenData</a:t>
            </a:r>
            <a:endParaRPr lang="fr-FR" sz="4000" dirty="0">
              <a:solidFill>
                <a:srgbClr val="3B87FA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324BD7-6FB0-1E0F-09ED-4B51A599C65C}"/>
              </a:ext>
            </a:extLst>
          </p:cNvPr>
          <p:cNvSpPr txBox="1"/>
          <p:nvPr userDrawn="1"/>
        </p:nvSpPr>
        <p:spPr>
          <a:xfrm>
            <a:off x="987065" y="6514607"/>
            <a:ext cx="96412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040091"/>
                </a:solidFill>
                <a:latin typeface="Barlow Medium" pitchFamily="2" charset="77"/>
              </a:rPr>
              <a:t>EPTB Seine Grands Lacs – Syndicat mixte -  12, rue </a:t>
            </a:r>
            <a:r>
              <a:rPr lang="fr-FR" sz="800" dirty="0" err="1">
                <a:solidFill>
                  <a:srgbClr val="040091"/>
                </a:solidFill>
                <a:latin typeface="Barlow Medium" pitchFamily="2" charset="77"/>
              </a:rPr>
              <a:t>Villiot</a:t>
            </a:r>
            <a:r>
              <a:rPr lang="fr-FR" sz="800" dirty="0">
                <a:solidFill>
                  <a:srgbClr val="040091"/>
                </a:solidFill>
                <a:latin typeface="Barlow Medium" pitchFamily="2" charset="77"/>
              </a:rPr>
              <a:t> - 75012 Paris - Tél. : 01 44 75 29 29 - Courriel : eptb@seinegrandslacs.fr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1C32896-B3F0-9D1D-6C85-78C6F8839020}"/>
              </a:ext>
            </a:extLst>
          </p:cNvPr>
          <p:cNvCxnSpPr/>
          <p:nvPr userDrawn="1"/>
        </p:nvCxnSpPr>
        <p:spPr>
          <a:xfrm>
            <a:off x="369511" y="6345855"/>
            <a:ext cx="11295608" cy="0"/>
          </a:xfrm>
          <a:prstGeom prst="line">
            <a:avLst/>
          </a:prstGeom>
          <a:ln w="15875">
            <a:solidFill>
              <a:srgbClr val="3B8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6" t="-11649" b="1"/>
          <a:stretch/>
        </p:blipFill>
        <p:spPr>
          <a:xfrm>
            <a:off x="4167144" y="3861743"/>
            <a:ext cx="7064073" cy="193186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6" t="-11649" b="1"/>
          <a:stretch/>
        </p:blipFill>
        <p:spPr>
          <a:xfrm>
            <a:off x="4190337" y="5584528"/>
            <a:ext cx="7064073" cy="193186"/>
          </a:xfrm>
          <a:prstGeom prst="rect">
            <a:avLst/>
          </a:prstGeom>
        </p:spPr>
      </p:pic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511" y="2048544"/>
            <a:ext cx="2688933" cy="351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i="0" kern="1200" dirty="0">
                <a:solidFill>
                  <a:srgbClr val="3B87FA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fr-FR" dirty="0"/>
              <a:t>16/04/2026</a:t>
            </a:r>
          </a:p>
        </p:txBody>
      </p:sp>
    </p:spTree>
    <p:extLst>
      <p:ext uri="{BB962C8B-B14F-4D97-AF65-F5344CB8AC3E}">
        <p14:creationId xmlns:p14="http://schemas.microsoft.com/office/powerpoint/2010/main" val="380026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160F63-5BE2-A53F-37EA-F724321BF0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" y="-2065910"/>
            <a:ext cx="12038330" cy="82556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F27D975-F2F9-5EF5-5F96-F94D06B9AD88}"/>
              </a:ext>
            </a:extLst>
          </p:cNvPr>
          <p:cNvSpPr/>
          <p:nvPr userDrawn="1"/>
        </p:nvSpPr>
        <p:spPr>
          <a:xfrm>
            <a:off x="2325274" y="2293870"/>
            <a:ext cx="2438397" cy="279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4EB428-E7BF-2F89-404E-E75347101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1" t="86210" b="7833"/>
          <a:stretch/>
        </p:blipFill>
        <p:spPr>
          <a:xfrm>
            <a:off x="9883303" y="469252"/>
            <a:ext cx="1767294" cy="9041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23B3C5-589E-1DD2-9CF3-ED5942826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1" t="86210" b="7833"/>
          <a:stretch/>
        </p:blipFill>
        <p:spPr>
          <a:xfrm>
            <a:off x="9883303" y="469252"/>
            <a:ext cx="1767294" cy="904174"/>
          </a:xfrm>
          <a:prstGeom prst="rect">
            <a:avLst/>
          </a:prstGeom>
        </p:spPr>
      </p:pic>
      <p:sp>
        <p:nvSpPr>
          <p:cNvPr id="4" name="Espace réservé du titre 25">
            <a:extLst>
              <a:ext uri="{FF2B5EF4-FFF2-40B4-BE49-F238E27FC236}">
                <a16:creationId xmlns:a16="http://schemas.microsoft.com/office/drawing/2014/main" id="{25E26E2D-F5B6-8A80-1C55-E79AD72C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138" y="2940841"/>
            <a:ext cx="66801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B87FA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0022601-C79A-E18A-71E9-1A87278079F1}"/>
              </a:ext>
            </a:extLst>
          </p:cNvPr>
          <p:cNvCxnSpPr/>
          <p:nvPr userDrawn="1"/>
        </p:nvCxnSpPr>
        <p:spPr>
          <a:xfrm>
            <a:off x="369511" y="497948"/>
            <a:ext cx="11295608" cy="0"/>
          </a:xfrm>
          <a:prstGeom prst="line">
            <a:avLst/>
          </a:prstGeom>
          <a:ln w="15875">
            <a:solidFill>
              <a:srgbClr val="3B8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5" t="-11650" r="5118" b="-63662"/>
          <a:stretch/>
        </p:blipFill>
        <p:spPr>
          <a:xfrm>
            <a:off x="3042921" y="2836694"/>
            <a:ext cx="6439408" cy="290554"/>
          </a:xfrm>
          <a:prstGeom prst="rect">
            <a:avLst/>
          </a:prstGeom>
        </p:spPr>
      </p:pic>
      <p:pic>
        <p:nvPicPr>
          <p:cNvPr id="27" name="Image 26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5" t="-11650" r="5118" b="-63662"/>
          <a:stretch/>
        </p:blipFill>
        <p:spPr>
          <a:xfrm>
            <a:off x="3042921" y="4218757"/>
            <a:ext cx="6439408" cy="2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+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D1BEC00-108E-7BE3-365A-5311C838A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5611" y="1082159"/>
            <a:ext cx="12038330" cy="82556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4EB428-E7BF-2F89-404E-E75347101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1" t="86210" b="7833"/>
          <a:stretch/>
        </p:blipFill>
        <p:spPr>
          <a:xfrm>
            <a:off x="9883303" y="469252"/>
            <a:ext cx="1767294" cy="904174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2A9AA2C-82DE-4D39-7510-C80D30FC2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469900"/>
            <a:ext cx="3959225" cy="44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40091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diapositive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3E9CB34-63CB-8E7A-BA3B-027A50D06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53" t="-238625" b="-1"/>
          <a:stretch/>
        </p:blipFill>
        <p:spPr>
          <a:xfrm>
            <a:off x="613335" y="601664"/>
            <a:ext cx="5502239" cy="480495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52DEC06-328D-DB12-E53D-67B0245195BC}"/>
              </a:ext>
            </a:extLst>
          </p:cNvPr>
          <p:cNvCxnSpPr/>
          <p:nvPr userDrawn="1"/>
        </p:nvCxnSpPr>
        <p:spPr>
          <a:xfrm>
            <a:off x="369511" y="497948"/>
            <a:ext cx="11295608" cy="0"/>
          </a:xfrm>
          <a:prstGeom prst="line">
            <a:avLst/>
          </a:prstGeom>
          <a:ln w="15875">
            <a:solidFill>
              <a:srgbClr val="3B8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35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915C99D-4D83-FC1D-C1AF-7B3B0C5B1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1" t="86210" b="7833"/>
          <a:stretch/>
        </p:blipFill>
        <p:spPr>
          <a:xfrm>
            <a:off x="0" y="145545"/>
            <a:ext cx="3719593" cy="1902999"/>
          </a:xfrm>
          <a:prstGeom prst="rect">
            <a:avLst/>
          </a:prstGeom>
        </p:spPr>
      </p:pic>
      <p:sp>
        <p:nvSpPr>
          <p:cNvPr id="5" name="Espace réservé du titre 25">
            <a:extLst>
              <a:ext uri="{FF2B5EF4-FFF2-40B4-BE49-F238E27FC236}">
                <a16:creationId xmlns:a16="http://schemas.microsoft.com/office/drawing/2014/main" id="{6E9DE61C-0A89-4C10-2CD5-E6D6CBB3097B}"/>
              </a:ext>
            </a:extLst>
          </p:cNvPr>
          <p:cNvSpPr txBox="1">
            <a:spLocks/>
          </p:cNvSpPr>
          <p:nvPr userDrawn="1"/>
        </p:nvSpPr>
        <p:spPr>
          <a:xfrm>
            <a:off x="4055166" y="4223680"/>
            <a:ext cx="751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4009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fr-FR" sz="3200" b="1" i="0" kern="1200" baseline="0" dirty="0">
                <a:solidFill>
                  <a:srgbClr val="3B87FA"/>
                </a:solidFill>
                <a:latin typeface="Barlow" pitchFamily="2" charset="77"/>
                <a:ea typeface="+mj-ea"/>
                <a:cs typeface="+mj-cs"/>
              </a:rPr>
              <a:t>Je vous remercie de votre attention</a:t>
            </a:r>
            <a:endParaRPr lang="fr-FR" sz="3200" baseline="0" dirty="0">
              <a:solidFill>
                <a:srgbClr val="3B87FA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324BD7-6FB0-1E0F-09ED-4B51A599C65C}"/>
              </a:ext>
            </a:extLst>
          </p:cNvPr>
          <p:cNvSpPr txBox="1"/>
          <p:nvPr userDrawn="1"/>
        </p:nvSpPr>
        <p:spPr>
          <a:xfrm>
            <a:off x="987065" y="6514607"/>
            <a:ext cx="96412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040091"/>
                </a:solidFill>
                <a:latin typeface="Barlow Medium" pitchFamily="2" charset="77"/>
              </a:rPr>
              <a:t>EPTB Seine Grands Lacs – Syndicat mixte -  12, rue </a:t>
            </a:r>
            <a:r>
              <a:rPr lang="fr-FR" sz="800" dirty="0" err="1">
                <a:solidFill>
                  <a:srgbClr val="040091"/>
                </a:solidFill>
                <a:latin typeface="Barlow Medium" pitchFamily="2" charset="77"/>
              </a:rPr>
              <a:t>Villiot</a:t>
            </a:r>
            <a:r>
              <a:rPr lang="fr-FR" sz="800" dirty="0">
                <a:solidFill>
                  <a:srgbClr val="040091"/>
                </a:solidFill>
                <a:latin typeface="Barlow Medium" pitchFamily="2" charset="77"/>
              </a:rPr>
              <a:t> - 75012 Paris - Tél. : 01 44 75 29 29 - Courriel : eptb@seinegrandslacs.fr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1C32896-B3F0-9D1D-6C85-78C6F8839020}"/>
              </a:ext>
            </a:extLst>
          </p:cNvPr>
          <p:cNvCxnSpPr/>
          <p:nvPr userDrawn="1"/>
        </p:nvCxnSpPr>
        <p:spPr>
          <a:xfrm>
            <a:off x="369511" y="6345855"/>
            <a:ext cx="11295608" cy="0"/>
          </a:xfrm>
          <a:prstGeom prst="line">
            <a:avLst/>
          </a:prstGeom>
          <a:ln w="15875">
            <a:solidFill>
              <a:srgbClr val="3B8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6" t="-11649" b="1"/>
          <a:stretch/>
        </p:blipFill>
        <p:spPr>
          <a:xfrm>
            <a:off x="4167144" y="3861743"/>
            <a:ext cx="7064073" cy="193186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6" t="-11649" b="1"/>
          <a:stretch/>
        </p:blipFill>
        <p:spPr>
          <a:xfrm>
            <a:off x="4190337" y="5584528"/>
            <a:ext cx="7064073" cy="193186"/>
          </a:xfrm>
          <a:prstGeom prst="rect">
            <a:avLst/>
          </a:prstGeom>
        </p:spPr>
      </p:pic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511" y="2048544"/>
            <a:ext cx="2688933" cy="351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i="0" kern="1200" dirty="0">
                <a:solidFill>
                  <a:srgbClr val="3B87FA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fr-FR" dirty="0"/>
              <a:t>15/02/2023</a:t>
            </a:r>
          </a:p>
        </p:txBody>
      </p:sp>
    </p:spTree>
    <p:extLst>
      <p:ext uri="{BB962C8B-B14F-4D97-AF65-F5344CB8AC3E}">
        <p14:creationId xmlns:p14="http://schemas.microsoft.com/office/powerpoint/2010/main" val="391907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+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D1BEC00-108E-7BE3-365A-5311C838A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" y="-1202555"/>
            <a:ext cx="12038330" cy="825563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7F7F1F5-4F9E-65B1-E20A-554F9D8E5EDB}"/>
              </a:ext>
            </a:extLst>
          </p:cNvPr>
          <p:cNvCxnSpPr/>
          <p:nvPr userDrawn="1"/>
        </p:nvCxnSpPr>
        <p:spPr>
          <a:xfrm>
            <a:off x="613336" y="6362574"/>
            <a:ext cx="10719881" cy="0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4A4EB428-E7BF-2F89-404E-E75347101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1" t="86210" b="7833"/>
          <a:stretch/>
        </p:blipFill>
        <p:spPr>
          <a:xfrm>
            <a:off x="9883303" y="469252"/>
            <a:ext cx="1767294" cy="9041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B19C1CF-50D5-2A70-52E4-67B25275D074}"/>
              </a:ext>
            </a:extLst>
          </p:cNvPr>
          <p:cNvSpPr txBox="1"/>
          <p:nvPr userDrawn="1"/>
        </p:nvSpPr>
        <p:spPr>
          <a:xfrm>
            <a:off x="1594247" y="6422618"/>
            <a:ext cx="82996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040091"/>
                </a:solidFill>
                <a:latin typeface="Barlow Medium" pitchFamily="2" charset="77"/>
              </a:rPr>
              <a:t>Institution Interdépartementale des Barrages-Réservoirs du Bassin de la Seine 12, rue </a:t>
            </a:r>
            <a:r>
              <a:rPr lang="fr-FR" sz="800" dirty="0" err="1">
                <a:solidFill>
                  <a:srgbClr val="040091"/>
                </a:solidFill>
                <a:latin typeface="Barlow Medium" pitchFamily="2" charset="77"/>
              </a:rPr>
              <a:t>Villiot</a:t>
            </a:r>
            <a:r>
              <a:rPr lang="fr-FR" sz="800" dirty="0">
                <a:solidFill>
                  <a:srgbClr val="040091"/>
                </a:solidFill>
                <a:latin typeface="Barlow Medium" pitchFamily="2" charset="77"/>
              </a:rPr>
              <a:t> - 75012 Paris - Tél. : 01 44 75 29 29 - Télécopie : 01 44 75 29 30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2A9AA2C-82DE-4D39-7510-C80D30FC2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469900"/>
            <a:ext cx="3959225" cy="44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40091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diapositive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3E9CB34-63CB-8E7A-BA3B-027A50D06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53" t="-238625" b="-1"/>
          <a:stretch/>
        </p:blipFill>
        <p:spPr>
          <a:xfrm>
            <a:off x="613336" y="601664"/>
            <a:ext cx="3822476" cy="480495"/>
          </a:xfrm>
          <a:prstGeom prst="rect">
            <a:avLst/>
          </a:prstGeom>
        </p:spPr>
      </p:pic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EDB61204-A90B-1C1D-E68C-5670811AE1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775" y="1373426"/>
            <a:ext cx="11004262" cy="498914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6">
            <a:extLst>
              <a:ext uri="{FF2B5EF4-FFF2-40B4-BE49-F238E27FC236}">
                <a16:creationId xmlns:a16="http://schemas.microsoft.com/office/drawing/2014/main" id="{73F52146-B88D-4B7B-3F02-E60A3D3F51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9653" y="128616"/>
            <a:ext cx="1287783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FF9B73"/>
                </a:solidFill>
                <a:latin typeface="Barlow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 PROJET N°001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DDC6C21-6C93-834C-E3E4-E494A3457A7F}"/>
              </a:ext>
            </a:extLst>
          </p:cNvPr>
          <p:cNvCxnSpPr/>
          <p:nvPr userDrawn="1"/>
        </p:nvCxnSpPr>
        <p:spPr>
          <a:xfrm>
            <a:off x="369511" y="497948"/>
            <a:ext cx="11295608" cy="0"/>
          </a:xfrm>
          <a:prstGeom prst="line">
            <a:avLst/>
          </a:prstGeom>
          <a:ln w="15875">
            <a:solidFill>
              <a:srgbClr val="3B8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26">
            <a:extLst>
              <a:ext uri="{FF2B5EF4-FFF2-40B4-BE49-F238E27FC236}">
                <a16:creationId xmlns:a16="http://schemas.microsoft.com/office/drawing/2014/main" id="{A5DFC525-5B2D-2A3B-EB63-C682F73501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027" y="128616"/>
            <a:ext cx="1662546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99CCFF"/>
                </a:solidFill>
                <a:latin typeface="Barlow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SEINE GRAND LACS</a:t>
            </a:r>
          </a:p>
        </p:txBody>
      </p:sp>
      <p:sp>
        <p:nvSpPr>
          <p:cNvPr id="6" name="Espace réservé du texte 26">
            <a:extLst>
              <a:ext uri="{FF2B5EF4-FFF2-40B4-BE49-F238E27FC236}">
                <a16:creationId xmlns:a16="http://schemas.microsoft.com/office/drawing/2014/main" id="{FBE7D042-5055-3A30-3D0D-5BEE5C34D3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8224" y="128616"/>
            <a:ext cx="878812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3B87FA"/>
                </a:solidFill>
                <a:latin typeface="Barlow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15/11/2022</a:t>
            </a:r>
          </a:p>
        </p:txBody>
      </p:sp>
    </p:spTree>
    <p:extLst>
      <p:ext uri="{BB962C8B-B14F-4D97-AF65-F5344CB8AC3E}">
        <p14:creationId xmlns:p14="http://schemas.microsoft.com/office/powerpoint/2010/main" val="131260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59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4" r:id="rId2"/>
    <p:sldLayoutId id="2147483652" r:id="rId3"/>
    <p:sldLayoutId id="2147483676" r:id="rId4"/>
    <p:sldLayoutId id="2147483675" r:id="rId5"/>
    <p:sldLayoutId id="21474836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040091"/>
          </a:solidFill>
          <a:latin typeface="Barlow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g.seinegrandslacs.fr/portal/apps/sites/#/geosgl/pages/actu-telechargement-de-donnes-openda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564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35B96-6CEB-6F3B-DA71-AE7A89427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5FE14-5BDC-99CC-0F9F-397420AD18B0}"/>
              </a:ext>
            </a:extLst>
          </p:cNvPr>
          <p:cNvSpPr/>
          <p:nvPr/>
        </p:nvSpPr>
        <p:spPr>
          <a:xfrm>
            <a:off x="2196445" y="6410227"/>
            <a:ext cx="7088957" cy="2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9A8B12-9D6C-51E3-52A4-2F4CA6A453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704" y="469900"/>
            <a:ext cx="8863731" cy="444493"/>
          </a:xfrm>
        </p:spPr>
        <p:txBody>
          <a:bodyPr/>
          <a:lstStyle/>
          <a:p>
            <a:r>
              <a:rPr lang="fr-FR" dirty="0"/>
              <a:t>REX SGL Catalogage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FF86F8-708B-83CF-F137-4D78D621BF43}"/>
              </a:ext>
            </a:extLst>
          </p:cNvPr>
          <p:cNvSpPr txBox="1"/>
          <p:nvPr/>
        </p:nvSpPr>
        <p:spPr>
          <a:xfrm>
            <a:off x="1047539" y="3543705"/>
            <a:ext cx="1086980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B87FA"/>
                </a:solidFill>
              </a:rPr>
              <a:t>Constatations :</a:t>
            </a:r>
          </a:p>
          <a:p>
            <a:pPr marL="742950" lvl="1" indent="-285750">
              <a:buFontTx/>
              <a:buChar char="-"/>
            </a:pPr>
            <a:r>
              <a:rPr lang="fr-FR" sz="2000" dirty="0">
                <a:solidFill>
                  <a:srgbClr val="3B87FA"/>
                </a:solidFill>
              </a:rPr>
              <a:t>Investissement important en temps pour le constituer, moins important pour le maintenir</a:t>
            </a:r>
          </a:p>
          <a:p>
            <a:pPr marL="742950" lvl="1" indent="-285750">
              <a:buFontTx/>
              <a:buChar char="-"/>
            </a:pPr>
            <a:endParaRPr lang="fr-FR" sz="2000" dirty="0">
              <a:solidFill>
                <a:srgbClr val="3B87FA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B87FA"/>
                </a:solidFill>
              </a:rPr>
              <a:t>Risques :</a:t>
            </a:r>
          </a:p>
          <a:p>
            <a:pPr marL="742950" lvl="1" indent="-285750">
              <a:buFontTx/>
              <a:buChar char="-"/>
            </a:pPr>
            <a:r>
              <a:rPr lang="fr-FR" sz="2000" dirty="0">
                <a:solidFill>
                  <a:srgbClr val="3B87FA"/>
                </a:solidFill>
              </a:rPr>
              <a:t>De l’inutilisation de l’outil par les utilisateurs potentiels</a:t>
            </a:r>
          </a:p>
          <a:p>
            <a:pPr marL="742950" lvl="1" indent="-285750">
              <a:buFontTx/>
              <a:buChar char="-"/>
            </a:pPr>
            <a:r>
              <a:rPr lang="fr-FR" sz="2000" dirty="0">
                <a:solidFill>
                  <a:srgbClr val="3B87FA"/>
                </a:solidFill>
              </a:rPr>
              <a:t>De faire de l’inutile avec les faibles moyens dont on dispose</a:t>
            </a:r>
          </a:p>
          <a:p>
            <a:pPr marL="742950" lvl="1" indent="-285750">
              <a:buFontTx/>
              <a:buChar char="-"/>
            </a:pPr>
            <a:r>
              <a:rPr lang="fr-FR" sz="2000" dirty="0">
                <a:solidFill>
                  <a:srgbClr val="3B87FA"/>
                </a:solidFill>
              </a:rPr>
              <a:t>De verser dans le perfectionnisme sans retour sur investissement</a:t>
            </a:r>
          </a:p>
          <a:p>
            <a:endParaRPr lang="fr-FR" sz="1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C36CF2-EED9-17DD-DCC5-2144FF85BE3C}"/>
              </a:ext>
            </a:extLst>
          </p:cNvPr>
          <p:cNvSpPr txBox="1"/>
          <p:nvPr/>
        </p:nvSpPr>
        <p:spPr>
          <a:xfrm>
            <a:off x="1047539" y="1298358"/>
            <a:ext cx="9013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B87FA"/>
                </a:solidFill>
              </a:rPr>
              <a:t>Quelle nomenclature de </a:t>
            </a:r>
            <a:r>
              <a:rPr lang="fr-FR" sz="2000" dirty="0" err="1">
                <a:solidFill>
                  <a:srgbClr val="3B87FA"/>
                </a:solidFill>
              </a:rPr>
              <a:t>méta-données</a:t>
            </a:r>
            <a:r>
              <a:rPr lang="fr-FR" sz="2000" dirty="0">
                <a:solidFill>
                  <a:srgbClr val="3B87FA"/>
                </a:solidFill>
              </a:rPr>
              <a:t> choisir ? Iso 19139. Lourdeur des renseignements, sélection des rubriques nécessaires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3FE678D-0390-7B2A-1278-EDB27950A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442" y="2197382"/>
            <a:ext cx="4801270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7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26E94-3F18-314B-942E-FD63263F1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42B4B6-241D-6150-9DEC-B6B9EF60EAD8}"/>
              </a:ext>
            </a:extLst>
          </p:cNvPr>
          <p:cNvSpPr/>
          <p:nvPr/>
        </p:nvSpPr>
        <p:spPr>
          <a:xfrm>
            <a:off x="2196445" y="6410227"/>
            <a:ext cx="7088957" cy="2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623B81-9985-7A51-318C-836F37ADE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704" y="469900"/>
            <a:ext cx="8863731" cy="444493"/>
          </a:xfrm>
        </p:spPr>
        <p:txBody>
          <a:bodyPr/>
          <a:lstStyle/>
          <a:p>
            <a:r>
              <a:rPr lang="fr-FR" dirty="0"/>
              <a:t>REX SGL Catalogage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59F314-B510-6FF5-487B-4BAE8CF7C88F}"/>
              </a:ext>
            </a:extLst>
          </p:cNvPr>
          <p:cNvSpPr txBox="1"/>
          <p:nvPr/>
        </p:nvSpPr>
        <p:spPr>
          <a:xfrm>
            <a:off x="889699" y="1151145"/>
            <a:ext cx="110276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3B87FA"/>
                </a:solidFill>
              </a:rPr>
              <a:t>Besoin de « rentabilisation » :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Par les mises à jour régulières des métadonnées ?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Par la promotion du catalogue des données auprès des utilisateurs ?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Par des outils facilitant l’usage ?</a:t>
            </a:r>
          </a:p>
          <a:p>
            <a:endParaRPr lang="fr-FR" sz="2400" dirty="0">
              <a:solidFill>
                <a:srgbClr val="3B87FA"/>
              </a:solidFill>
            </a:endParaRPr>
          </a:p>
          <a:p>
            <a:r>
              <a:rPr lang="fr-FR" sz="2400" dirty="0">
                <a:solidFill>
                  <a:srgbClr val="3B87FA"/>
                </a:solidFill>
              </a:rPr>
              <a:t>Motivations :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Investissement régulier = satisfaction d’un retour positif à terme ?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Pour la DG, rattachement à une démarche générale d’inventaire et de valorisation du patrimoine ?</a:t>
            </a:r>
          </a:p>
          <a:p>
            <a:endParaRPr lang="fr-FR" sz="2400" dirty="0">
              <a:solidFill>
                <a:srgbClr val="3B87FA"/>
              </a:solidFill>
            </a:endParaRPr>
          </a:p>
          <a:p>
            <a:r>
              <a:rPr lang="fr-FR" sz="2400" dirty="0">
                <a:solidFill>
                  <a:srgbClr val="3B87FA"/>
                </a:solidFill>
              </a:rPr>
              <a:t>Alternative :</a:t>
            </a:r>
          </a:p>
          <a:p>
            <a:r>
              <a:rPr lang="fr-FR" sz="2400" dirty="0">
                <a:solidFill>
                  <a:srgbClr val="3B87FA"/>
                </a:solidFill>
              </a:rPr>
              <a:t>- « Aucun catalogue » -&gt; interactivité entre les « sachants » et les intéressés, mais démarche de court terme, vouée a priori à l’échec à un moment donné</a:t>
            </a:r>
          </a:p>
        </p:txBody>
      </p:sp>
    </p:spTree>
    <p:extLst>
      <p:ext uri="{BB962C8B-B14F-4D97-AF65-F5344CB8AC3E}">
        <p14:creationId xmlns:p14="http://schemas.microsoft.com/office/powerpoint/2010/main" val="91521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4DC9E-C6F0-A32B-250C-0D7BFF28D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C8597A-C133-DA80-F0E4-39B72042B0FE}"/>
              </a:ext>
            </a:extLst>
          </p:cNvPr>
          <p:cNvSpPr/>
          <p:nvPr/>
        </p:nvSpPr>
        <p:spPr>
          <a:xfrm>
            <a:off x="2196445" y="6410227"/>
            <a:ext cx="7088957" cy="2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B2AC1A7-2060-0E5F-9016-D0A104C573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704" y="469900"/>
            <a:ext cx="8863731" cy="444493"/>
          </a:xfrm>
        </p:spPr>
        <p:txBody>
          <a:bodyPr/>
          <a:lstStyle/>
          <a:p>
            <a:r>
              <a:rPr lang="fr-FR" dirty="0"/>
              <a:t>Et la suite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77BBD2-FB81-98C7-96AF-CD7E98F89BA9}"/>
              </a:ext>
            </a:extLst>
          </p:cNvPr>
          <p:cNvSpPr txBox="1"/>
          <p:nvPr/>
        </p:nvSpPr>
        <p:spPr>
          <a:xfrm>
            <a:off x="815592" y="1391163"/>
            <a:ext cx="1082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>
                <a:solidFill>
                  <a:srgbClr val="3B87FA"/>
                </a:solidFill>
              </a:rPr>
              <a:t>Tenter de « systématiser » le renseignement régulier des </a:t>
            </a:r>
            <a:r>
              <a:rPr lang="fr-FR" sz="2800" dirty="0" err="1">
                <a:solidFill>
                  <a:srgbClr val="3B87FA"/>
                </a:solidFill>
              </a:rPr>
              <a:t>méta-données</a:t>
            </a:r>
            <a:endParaRPr lang="fr-FR" sz="2800" dirty="0">
              <a:solidFill>
                <a:srgbClr val="3B87FA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800" dirty="0">
                <a:solidFill>
                  <a:srgbClr val="3B87FA"/>
                </a:solidFill>
              </a:rPr>
              <a:t>Mettre en </a:t>
            </a:r>
            <a:r>
              <a:rPr lang="fr-FR" sz="2800" dirty="0" err="1">
                <a:solidFill>
                  <a:srgbClr val="3B87FA"/>
                </a:solidFill>
              </a:rPr>
              <a:t>oeuvre</a:t>
            </a:r>
            <a:r>
              <a:rPr lang="fr-FR" sz="2800" dirty="0">
                <a:solidFill>
                  <a:srgbClr val="3B87FA"/>
                </a:solidFill>
              </a:rPr>
              <a:t> les liens entre les couches de données et les métadonnées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solidFill>
                  <a:srgbClr val="3B87FA"/>
                </a:solidFill>
              </a:rPr>
              <a:t>Création d’une page Open Data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solidFill>
                  <a:srgbClr val="3B87FA"/>
                </a:solidFill>
              </a:rPr>
              <a:t>Réduire les coûts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solidFill>
                  <a:srgbClr val="3B87FA"/>
                </a:solidFill>
              </a:rPr>
              <a:t>Vers un catalogue de données « générales »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65329A-FAD5-2049-CE1B-EA60B48C8261}"/>
              </a:ext>
            </a:extLst>
          </p:cNvPr>
          <p:cNvGrpSpPr/>
          <p:nvPr/>
        </p:nvGrpSpPr>
        <p:grpSpPr>
          <a:xfrm>
            <a:off x="815592" y="4225478"/>
            <a:ext cx="10820400" cy="1969538"/>
            <a:chOff x="815592" y="4225478"/>
            <a:chExt cx="10820400" cy="1969538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C56685D8-0784-A930-6342-E7C8CC6EA5FF}"/>
                </a:ext>
              </a:extLst>
            </p:cNvPr>
            <p:cNvSpPr txBox="1"/>
            <p:nvPr/>
          </p:nvSpPr>
          <p:spPr>
            <a:xfrm>
              <a:off x="815592" y="4225478"/>
              <a:ext cx="10820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3B87FA"/>
                  </a:solidFill>
                </a:rPr>
                <a:t>Question :</a:t>
              </a:r>
            </a:p>
            <a:p>
              <a:r>
                <a:rPr lang="fr-FR" sz="2800" dirty="0">
                  <a:solidFill>
                    <a:srgbClr val="3B87FA"/>
                  </a:solidFill>
                </a:rPr>
                <a:t>- Qui devrait moissonner nos catalogues de données ? Plateforme régionale, nationale, etc. ? Moissonnage par Data Grand Est actuellement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E367522-81D7-CDA5-1085-D09564F8F5F8}"/>
                </a:ext>
              </a:extLst>
            </p:cNvPr>
            <p:cNvSpPr txBox="1"/>
            <p:nvPr/>
          </p:nvSpPr>
          <p:spPr>
            <a:xfrm>
              <a:off x="1266092" y="5548685"/>
              <a:ext cx="82496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https://www.datagrandest.fr/geonetwork/srv/fre/catalog.search#/metadata/urn:isogeo:metadata:uuid:1f0de90f-cd48-4eb8-83cc-85d4033977d3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1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28947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A6FAEBF-8697-37CE-4A40-F611D795A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469900"/>
            <a:ext cx="6324053" cy="444493"/>
          </a:xfrm>
        </p:spPr>
        <p:txBody>
          <a:bodyPr/>
          <a:lstStyle/>
          <a:p>
            <a:r>
              <a:rPr lang="fr-FR" dirty="0"/>
              <a:t>Seine Grands Lacs</a:t>
            </a:r>
          </a:p>
        </p:txBody>
      </p:sp>
      <p:pic>
        <p:nvPicPr>
          <p:cNvPr id="4" name="Image 3" descr="Une image contenant texte, carte, Police, atlas&#10;&#10;Le contenu généré par l’IA peut être incorrect.">
            <a:extLst>
              <a:ext uri="{FF2B5EF4-FFF2-40B4-BE49-F238E27FC236}">
                <a16:creationId xmlns:a16="http://schemas.microsoft.com/office/drawing/2014/main" id="{6F97D10C-3071-C352-3994-123A7BE8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24" y="1240304"/>
            <a:ext cx="3756011" cy="30847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51F8AB-137E-93E8-ACED-39856F260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194" y="4274759"/>
            <a:ext cx="3542668" cy="1072685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E4DA83B5-FEA4-2CF0-B6E0-8A0011225211}"/>
              </a:ext>
            </a:extLst>
          </p:cNvPr>
          <p:cNvSpPr txBox="1">
            <a:spLocks/>
          </p:cNvSpPr>
          <p:nvPr/>
        </p:nvSpPr>
        <p:spPr>
          <a:xfrm>
            <a:off x="142674" y="4840802"/>
            <a:ext cx="5175963" cy="1553787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3429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Calibri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830 millions de m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fr-FR" baseline="30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  </a:t>
            </a:r>
            <a:r>
              <a:rPr lang="fr-FR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67 km de canaux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9 940 hectares (superficie totale des lacs), soit la superficie totale de la ville de Paris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40 km de digues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54C6DFB-E0A0-5047-DE10-40A3926A3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64" y="4311511"/>
            <a:ext cx="1237595" cy="12254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5517B4C-C457-A596-6FFA-CB5D26393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45" y="2182189"/>
            <a:ext cx="1121761" cy="10851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3DF0BDA-1B0A-8B13-12C9-6047B6156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79" y="2182189"/>
            <a:ext cx="993734" cy="12010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1380CDF-C8EB-663C-59B5-A5AEF8616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47" y="4389806"/>
            <a:ext cx="1286367" cy="938865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DE579A6D-CED6-7F45-72BB-21DF9006AE72}"/>
              </a:ext>
            </a:extLst>
          </p:cNvPr>
          <p:cNvSpPr txBox="1">
            <a:spLocks/>
          </p:cNvSpPr>
          <p:nvPr/>
        </p:nvSpPr>
        <p:spPr>
          <a:xfrm>
            <a:off x="6276063" y="3544311"/>
            <a:ext cx="2399324" cy="68438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fr-FR" sz="1800" dirty="0"/>
              <a:t>Prévenir</a:t>
            </a:r>
          </a:p>
          <a:p>
            <a:pPr algn="ctr"/>
            <a:r>
              <a:rPr lang="fr-FR" sz="1800" dirty="0"/>
              <a:t>les inondations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A42C606C-D928-0B45-78D0-C78B13364E00}"/>
              </a:ext>
            </a:extLst>
          </p:cNvPr>
          <p:cNvSpPr txBox="1">
            <a:spLocks/>
          </p:cNvSpPr>
          <p:nvPr/>
        </p:nvSpPr>
        <p:spPr>
          <a:xfrm>
            <a:off x="7501802" y="3544311"/>
            <a:ext cx="4043488" cy="68438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fr-FR" sz="1800" dirty="0"/>
              <a:t>Soutenir le débit</a:t>
            </a:r>
          </a:p>
          <a:p>
            <a:pPr algn="ctr"/>
            <a:r>
              <a:rPr lang="fr-FR" sz="1800" dirty="0"/>
              <a:t>de la Seine et ses affluents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8B9F0B02-7EC4-534B-A02A-ABC3AB69D689}"/>
              </a:ext>
            </a:extLst>
          </p:cNvPr>
          <p:cNvSpPr txBox="1">
            <a:spLocks/>
          </p:cNvSpPr>
          <p:nvPr/>
        </p:nvSpPr>
        <p:spPr>
          <a:xfrm>
            <a:off x="6276063" y="5803374"/>
            <a:ext cx="2399324" cy="68438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fr-FR" sz="1800" dirty="0"/>
              <a:t>Protéger</a:t>
            </a:r>
          </a:p>
          <a:p>
            <a:pPr algn="ctr"/>
            <a:r>
              <a:rPr lang="fr-FR" sz="1800" dirty="0"/>
              <a:t>L’environnement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AF6E6F83-69BF-CA50-AACC-C1F27963DA3B}"/>
              </a:ext>
            </a:extLst>
          </p:cNvPr>
          <p:cNvSpPr txBox="1">
            <a:spLocks/>
          </p:cNvSpPr>
          <p:nvPr/>
        </p:nvSpPr>
        <p:spPr>
          <a:xfrm>
            <a:off x="7435086" y="5803374"/>
            <a:ext cx="4043488" cy="68438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fr-FR" sz="1800" dirty="0"/>
              <a:t>Anticiper les changements</a:t>
            </a:r>
          </a:p>
          <a:p>
            <a:pPr algn="ctr"/>
            <a:r>
              <a:rPr lang="fr-FR" sz="1800" dirty="0"/>
              <a:t>climatiques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2F67AAB-A91D-4445-8844-457E02062D1B}"/>
              </a:ext>
            </a:extLst>
          </p:cNvPr>
          <p:cNvSpPr txBox="1"/>
          <p:nvPr/>
        </p:nvSpPr>
        <p:spPr>
          <a:xfrm>
            <a:off x="6856928" y="1526721"/>
            <a:ext cx="320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Nos missions</a:t>
            </a:r>
          </a:p>
        </p:txBody>
      </p:sp>
    </p:spTree>
    <p:extLst>
      <p:ext uri="{BB962C8B-B14F-4D97-AF65-F5344CB8AC3E}">
        <p14:creationId xmlns:p14="http://schemas.microsoft.com/office/powerpoint/2010/main" val="340329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70E7B912-CAEC-8E7C-9110-73B399D2E14C}"/>
              </a:ext>
            </a:extLst>
          </p:cNvPr>
          <p:cNvGrpSpPr/>
          <p:nvPr/>
        </p:nvGrpSpPr>
        <p:grpSpPr>
          <a:xfrm>
            <a:off x="743793" y="1532336"/>
            <a:ext cx="7859825" cy="4272001"/>
            <a:chOff x="4982523" y="1531844"/>
            <a:chExt cx="7859825" cy="3349399"/>
          </a:xfrm>
          <a:noFill/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C599E2A-1ADF-182C-23C2-3C2F94C9CC86}"/>
                </a:ext>
              </a:extLst>
            </p:cNvPr>
            <p:cNvSpPr txBox="1"/>
            <p:nvPr/>
          </p:nvSpPr>
          <p:spPr>
            <a:xfrm>
              <a:off x="5325133" y="1531844"/>
              <a:ext cx="7517215" cy="1056927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66CC"/>
                </a:buClr>
              </a:pPr>
              <a:r>
                <a:rPr lang="fr-FR" sz="2400" b="1" dirty="0">
                  <a:solidFill>
                    <a:schemeClr val="accent1"/>
                  </a:solidFill>
                </a:rPr>
                <a:t>			</a:t>
              </a:r>
              <a:endParaRPr lang="fr-FR" sz="2400" dirty="0">
                <a:solidFill>
                  <a:schemeClr val="accent1"/>
                </a:solidFill>
                <a:ea typeface="ＭＳ Ｐゴシック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0066CC"/>
                </a:buClr>
                <a:buFont typeface="Wingdings" pitchFamily="2" charset="2"/>
                <a:buChar char="§"/>
              </a:pPr>
              <a:r>
                <a:rPr lang="fr-FR" sz="2400" dirty="0">
                  <a:solidFill>
                    <a:schemeClr val="accent1"/>
                  </a:solidFill>
                  <a:ea typeface="ＭＳ Ｐゴシック"/>
                </a:rPr>
                <a:t>2 personnes (responsable et administrateur SIG)</a:t>
              </a:r>
              <a:endParaRPr lang="fr-FR" sz="2400" dirty="0">
                <a:solidFill>
                  <a:schemeClr val="accent1"/>
                </a:solidFill>
                <a:ea typeface="ＭＳ Ｐゴシック"/>
                <a:cs typeface="Calibri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0066CC"/>
                </a:buClr>
                <a:buFont typeface="Wingdings" pitchFamily="2" charset="2"/>
                <a:buChar char="§"/>
              </a:pPr>
              <a:endParaRPr lang="fr-FR" sz="2400" dirty="0">
                <a:solidFill>
                  <a:schemeClr val="accent1"/>
                </a:solidFill>
                <a:cs typeface="Calibri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E871017-E3FA-035B-B82D-4798D97F78FD}"/>
                </a:ext>
              </a:extLst>
            </p:cNvPr>
            <p:cNvSpPr txBox="1"/>
            <p:nvPr/>
          </p:nvSpPr>
          <p:spPr>
            <a:xfrm>
              <a:off x="4982523" y="2608125"/>
              <a:ext cx="7714465" cy="2273118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eaLnBrk="0" hangingPunct="0">
                <a:spcBef>
                  <a:spcPct val="20000"/>
                </a:spcBef>
                <a:buClr>
                  <a:srgbClr val="0066CC"/>
                </a:buClr>
                <a:buFont typeface="Wingdings" pitchFamily="2" charset="2"/>
                <a:buChar char="§"/>
              </a:pPr>
              <a:r>
                <a:rPr lang="fr-FR" sz="2400" dirty="0">
                  <a:solidFill>
                    <a:schemeClr val="accent1"/>
                  </a:solidFill>
                  <a:ea typeface="ＭＳ Ｐゴシック"/>
                </a:rPr>
                <a:t> Plus de 600 couches de données géographiques</a:t>
              </a:r>
              <a:br>
                <a:rPr lang="fr-FR" sz="2400" dirty="0">
                  <a:solidFill>
                    <a:schemeClr val="accent1"/>
                  </a:solidFill>
                  <a:ea typeface="ＭＳ Ｐゴシック"/>
                </a:rPr>
              </a:br>
              <a:r>
                <a:rPr lang="fr-FR" sz="2400" dirty="0">
                  <a:solidFill>
                    <a:schemeClr val="accent1"/>
                  </a:solidFill>
                  <a:ea typeface="ＭＳ Ｐゴシック"/>
                </a:rPr>
                <a:t>(administratif, hydrographie, inondation, environnement,</a:t>
              </a:r>
              <a:br>
                <a:rPr lang="fr-FR" sz="2400" dirty="0">
                  <a:solidFill>
                    <a:schemeClr val="accent1"/>
                  </a:solidFill>
                  <a:ea typeface="ＭＳ Ｐゴシック"/>
                </a:rPr>
              </a:br>
              <a:r>
                <a:rPr lang="fr-FR" sz="2400" dirty="0">
                  <a:solidFill>
                    <a:schemeClr val="accent1"/>
                  </a:solidFill>
                  <a:ea typeface="ＭＳ Ｐゴシック"/>
                </a:rPr>
                <a:t>occupation du sol, infrastructures, foncier), dont 2/3 externes</a:t>
              </a:r>
              <a:endParaRPr lang="fr-FR" sz="2400" dirty="0">
                <a:solidFill>
                  <a:schemeClr val="accent1"/>
                </a:solidFill>
                <a:ea typeface="ＭＳ Ｐゴシック"/>
                <a:cs typeface="Calibri"/>
              </a:endParaRPr>
            </a:p>
            <a:p>
              <a:pPr marL="342900" eaLnBrk="0" hangingPunct="0">
                <a:spcBef>
                  <a:spcPct val="20000"/>
                </a:spcBef>
                <a:buClr>
                  <a:srgbClr val="0066CC"/>
                </a:buClr>
                <a:buFont typeface="Wingdings" pitchFamily="2" charset="2"/>
                <a:buChar char="§"/>
              </a:pPr>
              <a:endParaRPr lang="fr-FR" sz="2400" dirty="0">
                <a:solidFill>
                  <a:schemeClr val="accent1"/>
                </a:solidFill>
                <a:cs typeface="Calibri"/>
              </a:endParaRPr>
            </a:p>
            <a:p>
              <a:pPr marL="342900" eaLnBrk="0" hangingPunct="0">
                <a:spcBef>
                  <a:spcPct val="20000"/>
                </a:spcBef>
                <a:buClr>
                  <a:srgbClr val="0066CC"/>
                </a:buClr>
                <a:buFont typeface="Wingdings" pitchFamily="2" charset="2"/>
                <a:buChar char="§"/>
              </a:pPr>
              <a:r>
                <a:rPr lang="fr-FR" sz="2400" dirty="0">
                  <a:solidFill>
                    <a:schemeClr val="accent1"/>
                  </a:solidFill>
                  <a:ea typeface="ＭＳ Ｐゴシック"/>
                </a:rPr>
                <a:t> 20 données sont en </a:t>
              </a:r>
              <a:r>
                <a:rPr lang="fr-FR" sz="2400" dirty="0" err="1">
                  <a:solidFill>
                    <a:schemeClr val="accent1"/>
                  </a:solidFill>
                  <a:ea typeface="ＭＳ Ｐゴシック"/>
                </a:rPr>
                <a:t>Opendata</a:t>
              </a:r>
              <a:endParaRPr lang="fr-FR" sz="2400" dirty="0">
                <a:solidFill>
                  <a:schemeClr val="accent1"/>
                </a:solidFill>
                <a:ea typeface="ＭＳ Ｐゴシック"/>
                <a:cs typeface="Calibri"/>
              </a:endParaRPr>
            </a:p>
            <a:p>
              <a:pPr marL="342900" eaLnBrk="0" hangingPunct="0">
                <a:spcBef>
                  <a:spcPct val="20000"/>
                </a:spcBef>
                <a:buClr>
                  <a:srgbClr val="0066CC"/>
                </a:buClr>
                <a:buFont typeface="Wingdings" pitchFamily="2" charset="2"/>
                <a:buChar char="§"/>
              </a:pPr>
              <a:endParaRPr lang="fr-FR" sz="2400" dirty="0">
                <a:solidFill>
                  <a:schemeClr val="accent1"/>
                </a:solidFill>
                <a:ea typeface="ＭＳ Ｐゴシック"/>
                <a:cs typeface="Calibri"/>
              </a:endParaRPr>
            </a:p>
          </p:txBody>
        </p:sp>
      </p:grpSp>
      <p:sp>
        <p:nvSpPr>
          <p:cNvPr id="20" name="Espace réservé du texte 1">
            <a:extLst>
              <a:ext uri="{FF2B5EF4-FFF2-40B4-BE49-F238E27FC236}">
                <a16:creationId xmlns:a16="http://schemas.microsoft.com/office/drawing/2014/main" id="{20A14647-C120-B28A-06C5-6C966DD48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469900"/>
            <a:ext cx="6324053" cy="444493"/>
          </a:xfrm>
        </p:spPr>
        <p:txBody>
          <a:bodyPr/>
          <a:lstStyle/>
          <a:p>
            <a:r>
              <a:rPr lang="fr-FR" dirty="0"/>
              <a:t>Le pôle Géomatique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ECC03A-1670-E5E3-D743-9CBC18E16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091" y="1372568"/>
            <a:ext cx="2227915" cy="52904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6E9B386-CC09-7CD8-B20E-29D8DB77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7" y="4017796"/>
            <a:ext cx="1629002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2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12775" y="469900"/>
            <a:ext cx="9413541" cy="444493"/>
          </a:xfrm>
        </p:spPr>
        <p:txBody>
          <a:bodyPr/>
          <a:lstStyle/>
          <a:p>
            <a:r>
              <a:rPr lang="fr-FR" dirty="0"/>
              <a:t>Architecture SIG EPTB-SGL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9892" y="2687541"/>
            <a:ext cx="842838" cy="286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5ACFEF-C793-912B-FE14-2B0B799F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83" y="1347606"/>
            <a:ext cx="7196121" cy="52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8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2556EA6-15BA-AF4D-C715-9D2A7B3C3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GéoSeineGrandsLacs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ECA181-1E01-D611-FF23-760C7DDE0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935" y="1138546"/>
            <a:ext cx="6960129" cy="54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9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6445" y="6410227"/>
            <a:ext cx="7088957" cy="2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7A98358-E186-2187-58C1-E06342DA0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704" y="469900"/>
            <a:ext cx="8863731" cy="444493"/>
          </a:xfrm>
        </p:spPr>
        <p:txBody>
          <a:bodyPr/>
          <a:lstStyle/>
          <a:p>
            <a:r>
              <a:rPr lang="fr-FR" dirty="0"/>
              <a:t>Le catalogue de données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04" y="1780343"/>
            <a:ext cx="2988105" cy="34908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F67C6F-999D-980B-597A-F57BBB1BF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445" y="1340079"/>
            <a:ext cx="7354326" cy="437258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721" y="1659386"/>
            <a:ext cx="5897389" cy="43477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E95654-4698-36FB-6FBA-199B7095E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287" y="1145336"/>
            <a:ext cx="4667901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E7164-BA33-6761-D3EE-FCAED36D0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6A296D-7ACC-BEAF-AD7D-04C444D5AEBF}"/>
              </a:ext>
            </a:extLst>
          </p:cNvPr>
          <p:cNvSpPr/>
          <p:nvPr/>
        </p:nvSpPr>
        <p:spPr>
          <a:xfrm>
            <a:off x="2196445" y="6410227"/>
            <a:ext cx="7088957" cy="2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337B7C1-544F-8EBF-3F15-6F59617F8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704" y="469900"/>
            <a:ext cx="8863731" cy="444493"/>
          </a:xfrm>
        </p:spPr>
        <p:txBody>
          <a:bodyPr/>
          <a:lstStyle/>
          <a:p>
            <a:r>
              <a:rPr lang="fr-FR" dirty="0"/>
              <a:t>Pourquoi un catalogue de données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0A734-52E6-7A79-3C12-99A7A22A615B}"/>
              </a:ext>
            </a:extLst>
          </p:cNvPr>
          <p:cNvSpPr txBox="1"/>
          <p:nvPr/>
        </p:nvSpPr>
        <p:spPr>
          <a:xfrm>
            <a:off x="1429377" y="1913661"/>
            <a:ext cx="901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Répondre aux besoins de (certains) utilisateurs (internes et externes)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Porter à connaissance des données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Obligation réglementaire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A4121C-3EF7-9A69-7A95-9AC018CF3ED6}"/>
              </a:ext>
            </a:extLst>
          </p:cNvPr>
          <p:cNvSpPr txBox="1"/>
          <p:nvPr/>
        </p:nvSpPr>
        <p:spPr>
          <a:xfrm>
            <a:off x="1429377" y="3900687"/>
            <a:ext cx="9013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Bonus du catalogue de données :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Pouvoir télécharger les données via le catalogue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Métadonnée &lt;-&gt; couche de données géographiques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Possibilité de moissonnage des métadonnées</a:t>
            </a:r>
          </a:p>
        </p:txBody>
      </p:sp>
    </p:spTree>
    <p:extLst>
      <p:ext uri="{BB962C8B-B14F-4D97-AF65-F5344CB8AC3E}">
        <p14:creationId xmlns:p14="http://schemas.microsoft.com/office/powerpoint/2010/main" val="50132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61D82-45CC-38CB-D2A9-E5448767F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20F776-5498-BDC3-06A3-A6313B80601C}"/>
              </a:ext>
            </a:extLst>
          </p:cNvPr>
          <p:cNvSpPr/>
          <p:nvPr/>
        </p:nvSpPr>
        <p:spPr>
          <a:xfrm>
            <a:off x="2196445" y="6410227"/>
            <a:ext cx="7088957" cy="2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8FE62EA-DB1F-260C-5D21-01836B1466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704" y="469900"/>
            <a:ext cx="8863731" cy="444493"/>
          </a:xfrm>
        </p:spPr>
        <p:txBody>
          <a:bodyPr/>
          <a:lstStyle/>
          <a:p>
            <a:r>
              <a:rPr lang="fr-FR" dirty="0"/>
              <a:t>Pourquoi le choix </a:t>
            </a:r>
            <a:r>
              <a:rPr lang="fr-FR" dirty="0" err="1"/>
              <a:t>Isogéo</a:t>
            </a:r>
            <a:r>
              <a:rPr lang="fr-FR" dirty="0"/>
              <a:t>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1B60E0-CE1D-0E88-D639-6F33681A733C}"/>
              </a:ext>
            </a:extLst>
          </p:cNvPr>
          <p:cNvSpPr txBox="1"/>
          <p:nvPr/>
        </p:nvSpPr>
        <p:spPr>
          <a:xfrm>
            <a:off x="1487157" y="1397292"/>
            <a:ext cx="9013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Facilité d’usage :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Scan des données (intéressant pour l’initialisation, pour l’incorporation d’un volume important de données, pour les mises à jour attributaires)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Fiches de </a:t>
            </a:r>
            <a:r>
              <a:rPr lang="fr-FR" sz="2400" dirty="0" err="1">
                <a:solidFill>
                  <a:srgbClr val="3B87FA"/>
                </a:solidFill>
              </a:rPr>
              <a:t>méta-données</a:t>
            </a:r>
            <a:r>
              <a:rPr lang="fr-FR" sz="2400" dirty="0">
                <a:solidFill>
                  <a:srgbClr val="3B87FA"/>
                </a:solidFill>
              </a:rPr>
              <a:t> de référence (116 pour la BD Topo, Admin Express IGN, BD Topage, INPN, Cadastre Etalab, BD </a:t>
            </a:r>
            <a:r>
              <a:rPr lang="fr-FR" sz="2400" dirty="0" err="1">
                <a:solidFill>
                  <a:srgbClr val="3B87FA"/>
                </a:solidFill>
              </a:rPr>
              <a:t>Alti</a:t>
            </a:r>
            <a:r>
              <a:rPr lang="fr-FR" sz="2400" dirty="0">
                <a:solidFill>
                  <a:srgbClr val="3B87FA"/>
                </a:solidFill>
              </a:rPr>
              <a:t>, OCS GE)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3B87FA"/>
                </a:solidFill>
              </a:rPr>
              <a:t>Mais coût assez important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370C27-ACA9-B6AE-012B-398363888F49}"/>
              </a:ext>
            </a:extLst>
          </p:cNvPr>
          <p:cNvSpPr txBox="1"/>
          <p:nvPr/>
        </p:nvSpPr>
        <p:spPr>
          <a:xfrm>
            <a:off x="1487157" y="4557847"/>
            <a:ext cx="995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3B87FA"/>
                </a:solidFill>
              </a:rPr>
              <a:t>Comparatif 2021 </a:t>
            </a:r>
            <a:r>
              <a:rPr lang="fr-FR" sz="2400" dirty="0" err="1">
                <a:solidFill>
                  <a:srgbClr val="3B87FA"/>
                </a:solidFill>
              </a:rPr>
              <a:t>Isogéo</a:t>
            </a:r>
            <a:r>
              <a:rPr lang="fr-FR" sz="2400" dirty="0">
                <a:solidFill>
                  <a:srgbClr val="3B87FA"/>
                </a:solidFill>
              </a:rPr>
              <a:t> / ESRI -&gt; avantage à </a:t>
            </a:r>
            <a:r>
              <a:rPr lang="fr-FR" sz="2400" dirty="0" err="1">
                <a:solidFill>
                  <a:srgbClr val="3B87FA"/>
                </a:solidFill>
              </a:rPr>
              <a:t>Isogéo</a:t>
            </a:r>
            <a:r>
              <a:rPr lang="fr-FR" sz="2400" dirty="0">
                <a:solidFill>
                  <a:srgbClr val="3B87FA"/>
                </a:solidFill>
              </a:rPr>
              <a:t> à l’époque, MAIS évolution en cours de la solution ESRI (avec des mécanismes de synchronisation), donc à étudier</a:t>
            </a:r>
          </a:p>
        </p:txBody>
      </p:sp>
    </p:spTree>
    <p:extLst>
      <p:ext uri="{BB962C8B-B14F-4D97-AF65-F5344CB8AC3E}">
        <p14:creationId xmlns:p14="http://schemas.microsoft.com/office/powerpoint/2010/main" val="276230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B83F3-8DDE-BCF6-0684-44A58B510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B8BDA0-A3D0-5D24-1B43-88214BEB1108}"/>
              </a:ext>
            </a:extLst>
          </p:cNvPr>
          <p:cNvSpPr/>
          <p:nvPr/>
        </p:nvSpPr>
        <p:spPr>
          <a:xfrm>
            <a:off x="2196445" y="6410227"/>
            <a:ext cx="7088957" cy="2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29CC67-7F5A-771F-F65D-488E17BBD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704" y="469900"/>
            <a:ext cx="8863731" cy="444493"/>
          </a:xfrm>
        </p:spPr>
        <p:txBody>
          <a:bodyPr/>
          <a:lstStyle/>
          <a:p>
            <a:r>
              <a:rPr lang="fr-FR" dirty="0"/>
              <a:t>Quelles données en </a:t>
            </a:r>
            <a:r>
              <a:rPr lang="fr-FR" dirty="0" err="1"/>
              <a:t>Opendata</a:t>
            </a:r>
            <a:r>
              <a:rPr lang="fr-FR" dirty="0"/>
              <a:t>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07E489-2744-BC98-0E9D-D60771BB9831}"/>
              </a:ext>
            </a:extLst>
          </p:cNvPr>
          <p:cNvSpPr txBox="1"/>
          <p:nvPr/>
        </p:nvSpPr>
        <p:spPr>
          <a:xfrm>
            <a:off x="1097781" y="1193205"/>
            <a:ext cx="90008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3B87FA"/>
                </a:solidFill>
              </a:rPr>
              <a:t>Obligation réglementaire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3B87FA"/>
                </a:solidFill>
              </a:rPr>
              <a:t>Données « non sensibles » au regard de la sécurité, de la protection des espèces animales et végétales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234AB5-C834-9053-F738-0E6E62E0A809}"/>
              </a:ext>
            </a:extLst>
          </p:cNvPr>
          <p:cNvSpPr txBox="1"/>
          <p:nvPr/>
        </p:nvSpPr>
        <p:spPr>
          <a:xfrm>
            <a:off x="1003659" y="5955754"/>
            <a:ext cx="10698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https://sig.seinegrandslacs.fr/portal/apps/sites/#/geosgl/pages/actu-telechargement-de-donnes-opendata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3CD4165-AEBA-DF83-BBB1-944F903AC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513" y="2344934"/>
            <a:ext cx="2553056" cy="29531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4E3EB3E-256C-67A6-82AB-D1772F656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794" y="1821327"/>
            <a:ext cx="2600688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5883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575</Words>
  <Application>Microsoft Office PowerPoint</Application>
  <PresentationFormat>Grand écran</PresentationFormat>
  <Paragraphs>79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ＭＳ Ｐゴシック</vt:lpstr>
      <vt:lpstr>Aptos</vt:lpstr>
      <vt:lpstr>Arial</vt:lpstr>
      <vt:lpstr>Barlow</vt:lpstr>
      <vt:lpstr>Barlow Medium</vt:lpstr>
      <vt:lpstr>Calibri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Léa Noblet</dc:creator>
  <cp:lastModifiedBy>Dupont Sébastien</cp:lastModifiedBy>
  <cp:revision>241</cp:revision>
  <dcterms:created xsi:type="dcterms:W3CDTF">2022-11-14T16:33:57Z</dcterms:created>
  <dcterms:modified xsi:type="dcterms:W3CDTF">2026-04-16T10:02:26Z</dcterms:modified>
</cp:coreProperties>
</file>